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438" r:id="rId2"/>
    <p:sldId id="325" r:id="rId3"/>
    <p:sldId id="305" r:id="rId4"/>
    <p:sldId id="340" r:id="rId5"/>
    <p:sldId id="374" r:id="rId6"/>
    <p:sldId id="419" r:id="rId7"/>
    <p:sldId id="343" r:id="rId8"/>
    <p:sldId id="344" r:id="rId9"/>
    <p:sldId id="345" r:id="rId10"/>
    <p:sldId id="358" r:id="rId11"/>
    <p:sldId id="362" r:id="rId12"/>
    <p:sldId id="437" r:id="rId13"/>
    <p:sldId id="429" r:id="rId14"/>
    <p:sldId id="431" r:id="rId15"/>
    <p:sldId id="428" r:id="rId16"/>
    <p:sldId id="424" r:id="rId17"/>
    <p:sldId id="422" r:id="rId18"/>
    <p:sldId id="436" r:id="rId19"/>
    <p:sldId id="432" r:id="rId20"/>
    <p:sldId id="433" r:id="rId21"/>
    <p:sldId id="373" r:id="rId22"/>
    <p:sldId id="42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CF"/>
    <a:srgbClr val="00A1E0"/>
    <a:srgbClr val="012A87"/>
    <a:srgbClr val="FFF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D1D5A-94A2-274B-B89B-FA01FC867DB3}" v="57" dt="2025-08-20T03:49:04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418"/>
  </p:normalViewPr>
  <p:slideViewPr>
    <p:cSldViewPr snapToGrid="0">
      <p:cViewPr>
        <p:scale>
          <a:sx n="84" d="100"/>
          <a:sy n="84" d="100"/>
        </p:scale>
        <p:origin x="1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Nunez" userId="7c3372b8-0aeb-456d-923b-40b00bfef9a2" providerId="ADAL" clId="{6AE30AD9-D73C-B742-96F1-C90292175110}"/>
    <pc:docChg chg="modSld">
      <pc:chgData name="Cesar Nunez" userId="7c3372b8-0aeb-456d-923b-40b00bfef9a2" providerId="ADAL" clId="{6AE30AD9-D73C-B742-96F1-C90292175110}" dt="2025-08-11T22:23:23.499" v="6" actId="20577"/>
      <pc:docMkLst>
        <pc:docMk/>
      </pc:docMkLst>
      <pc:sldChg chg="modSp mod">
        <pc:chgData name="Cesar Nunez" userId="7c3372b8-0aeb-456d-923b-40b00bfef9a2" providerId="ADAL" clId="{6AE30AD9-D73C-B742-96F1-C90292175110}" dt="2025-08-11T22:23:23.499" v="6" actId="20577"/>
        <pc:sldMkLst>
          <pc:docMk/>
          <pc:sldMk cId="4276407107" sldId="438"/>
        </pc:sldMkLst>
        <pc:spChg chg="mod">
          <ac:chgData name="Cesar Nunez" userId="7c3372b8-0aeb-456d-923b-40b00bfef9a2" providerId="ADAL" clId="{6AE30AD9-D73C-B742-96F1-C90292175110}" dt="2025-08-11T22:23:23.499" v="6" actId="20577"/>
          <ac:spMkLst>
            <pc:docMk/>
            <pc:sldMk cId="4276407107" sldId="438"/>
            <ac:spMk id="5" creationId="{00000000-0000-0000-0000-000000000000}"/>
          </ac:spMkLst>
        </pc:spChg>
      </pc:sldChg>
    </pc:docChg>
  </pc:docChgLst>
  <pc:docChgLst>
    <pc:chgData name="Patricio Haberle" userId="00ddf78e-9b96-43ed-9a9a-ca430b7c96f3" providerId="ADAL" clId="{5CDD1D5A-94A2-274B-B89B-FA01FC867DB3}"/>
    <pc:docChg chg="custSel modSld">
      <pc:chgData name="Patricio Haberle" userId="00ddf78e-9b96-43ed-9a9a-ca430b7c96f3" providerId="ADAL" clId="{5CDD1D5A-94A2-274B-B89B-FA01FC867DB3}" dt="2025-08-20T03:56:35.929" v="64" actId="20577"/>
      <pc:docMkLst>
        <pc:docMk/>
      </pc:docMkLst>
      <pc:sldChg chg="modSp mod">
        <pc:chgData name="Patricio Haberle" userId="00ddf78e-9b96-43ed-9a9a-ca430b7c96f3" providerId="ADAL" clId="{5CDD1D5A-94A2-274B-B89B-FA01FC867DB3}" dt="2025-08-20T03:13:10.181" v="19" actId="20577"/>
        <pc:sldMkLst>
          <pc:docMk/>
          <pc:sldMk cId="1176694984" sldId="362"/>
        </pc:sldMkLst>
        <pc:spChg chg="mod">
          <ac:chgData name="Patricio Haberle" userId="00ddf78e-9b96-43ed-9a9a-ca430b7c96f3" providerId="ADAL" clId="{5CDD1D5A-94A2-274B-B89B-FA01FC867DB3}" dt="2025-08-20T03:13:10.181" v="19" actId="20577"/>
          <ac:spMkLst>
            <pc:docMk/>
            <pc:sldMk cId="1176694984" sldId="362"/>
            <ac:spMk id="44" creationId="{EFF023D2-9F7F-65A1-B087-BC257C312512}"/>
          </ac:spMkLst>
        </pc:spChg>
      </pc:sldChg>
      <pc:sldChg chg="modSp mod">
        <pc:chgData name="Patricio Haberle" userId="00ddf78e-9b96-43ed-9a9a-ca430b7c96f3" providerId="ADAL" clId="{5CDD1D5A-94A2-274B-B89B-FA01FC867DB3}" dt="2025-08-20T03:11:05.270" v="1" actId="27636"/>
        <pc:sldMkLst>
          <pc:docMk/>
          <pc:sldMk cId="1474987727" sldId="373"/>
        </pc:sldMkLst>
        <pc:spChg chg="mod">
          <ac:chgData name="Patricio Haberle" userId="00ddf78e-9b96-43ed-9a9a-ca430b7c96f3" providerId="ADAL" clId="{5CDD1D5A-94A2-274B-B89B-FA01FC867DB3}" dt="2025-08-20T03:11:05.270" v="1" actId="27636"/>
          <ac:spMkLst>
            <pc:docMk/>
            <pc:sldMk cId="1474987727" sldId="373"/>
            <ac:spMk id="2" creationId="{00000000-0000-0000-0000-000000000000}"/>
          </ac:spMkLst>
        </pc:spChg>
      </pc:sldChg>
      <pc:sldChg chg="modSp mod">
        <pc:chgData name="Patricio Haberle" userId="00ddf78e-9b96-43ed-9a9a-ca430b7c96f3" providerId="ADAL" clId="{5CDD1D5A-94A2-274B-B89B-FA01FC867DB3}" dt="2025-08-20T03:56:35.929" v="64" actId="20577"/>
        <pc:sldMkLst>
          <pc:docMk/>
          <pc:sldMk cId="2648163764" sldId="425"/>
        </pc:sldMkLst>
        <pc:spChg chg="mod">
          <ac:chgData name="Patricio Haberle" userId="00ddf78e-9b96-43ed-9a9a-ca430b7c96f3" providerId="ADAL" clId="{5CDD1D5A-94A2-274B-B89B-FA01FC867DB3}" dt="2025-08-20T03:56:35.929" v="64" actId="20577"/>
          <ac:spMkLst>
            <pc:docMk/>
            <pc:sldMk cId="2648163764" sldId="425"/>
            <ac:spMk id="2" creationId="{00000000-0000-0000-0000-000000000000}"/>
          </ac:spMkLst>
        </pc:spChg>
      </pc:sldChg>
      <pc:sldChg chg="modSp mod">
        <pc:chgData name="Patricio Haberle" userId="00ddf78e-9b96-43ed-9a9a-ca430b7c96f3" providerId="ADAL" clId="{5CDD1D5A-94A2-274B-B89B-FA01FC867DB3}" dt="2025-08-20T03:51:12.499" v="62" actId="1076"/>
        <pc:sldMkLst>
          <pc:docMk/>
          <pc:sldMk cId="3386217257" sldId="432"/>
        </pc:sldMkLst>
        <pc:spChg chg="mod">
          <ac:chgData name="Patricio Haberle" userId="00ddf78e-9b96-43ed-9a9a-ca430b7c96f3" providerId="ADAL" clId="{5CDD1D5A-94A2-274B-B89B-FA01FC867DB3}" dt="2025-08-20T03:51:03.787" v="60" actId="1076"/>
          <ac:spMkLst>
            <pc:docMk/>
            <pc:sldMk cId="3386217257" sldId="432"/>
            <ac:spMk id="16" creationId="{E88B4784-BF51-DD58-4221-62201384C36C}"/>
          </ac:spMkLst>
        </pc:spChg>
        <pc:spChg chg="mod">
          <ac:chgData name="Patricio Haberle" userId="00ddf78e-9b96-43ed-9a9a-ca430b7c96f3" providerId="ADAL" clId="{5CDD1D5A-94A2-274B-B89B-FA01FC867DB3}" dt="2025-08-20T03:51:08.416" v="61" actId="1076"/>
          <ac:spMkLst>
            <pc:docMk/>
            <pc:sldMk cId="3386217257" sldId="432"/>
            <ac:spMk id="21" creationId="{AFB1DF37-95D8-F245-8B30-7F61B647FDF8}"/>
          </ac:spMkLst>
        </pc:spChg>
        <pc:spChg chg="mod">
          <ac:chgData name="Patricio Haberle" userId="00ddf78e-9b96-43ed-9a9a-ca430b7c96f3" providerId="ADAL" clId="{5CDD1D5A-94A2-274B-B89B-FA01FC867DB3}" dt="2025-08-20T03:51:12.499" v="62" actId="1076"/>
          <ac:spMkLst>
            <pc:docMk/>
            <pc:sldMk cId="3386217257" sldId="432"/>
            <ac:spMk id="22" creationId="{59CFA229-FD8C-094E-5219-727B377F0D44}"/>
          </ac:spMkLst>
        </pc:spChg>
      </pc:sldChg>
      <pc:sldChg chg="modSp">
        <pc:chgData name="Patricio Haberle" userId="00ddf78e-9b96-43ed-9a9a-ca430b7c96f3" providerId="ADAL" clId="{5CDD1D5A-94A2-274B-B89B-FA01FC867DB3}" dt="2025-08-20T03:49:04.953" v="59" actId="20577"/>
        <pc:sldMkLst>
          <pc:docMk/>
          <pc:sldMk cId="3075363719" sldId="433"/>
        </pc:sldMkLst>
        <pc:spChg chg="mod">
          <ac:chgData name="Patricio Haberle" userId="00ddf78e-9b96-43ed-9a9a-ca430b7c96f3" providerId="ADAL" clId="{5CDD1D5A-94A2-274B-B89B-FA01FC867DB3}" dt="2025-08-20T03:48:26.791" v="43" actId="20577"/>
          <ac:spMkLst>
            <pc:docMk/>
            <pc:sldMk cId="3075363719" sldId="433"/>
            <ac:spMk id="12" creationId="{1D55E731-8F82-D580-B6DC-0976E6BA85B6}"/>
          </ac:spMkLst>
        </pc:spChg>
        <pc:spChg chg="mod">
          <ac:chgData name="Patricio Haberle" userId="00ddf78e-9b96-43ed-9a9a-ca430b7c96f3" providerId="ADAL" clId="{5CDD1D5A-94A2-274B-B89B-FA01FC867DB3}" dt="2025-08-20T03:48:33.673" v="47" actId="20577"/>
          <ac:spMkLst>
            <pc:docMk/>
            <pc:sldMk cId="3075363719" sldId="433"/>
            <ac:spMk id="13" creationId="{851BF8E7-ACC7-34D8-CD1C-61625C88D9CB}"/>
          </ac:spMkLst>
        </pc:spChg>
        <pc:spChg chg="mod">
          <ac:chgData name="Patricio Haberle" userId="00ddf78e-9b96-43ed-9a9a-ca430b7c96f3" providerId="ADAL" clId="{5CDD1D5A-94A2-274B-B89B-FA01FC867DB3}" dt="2025-08-20T03:48:56.795" v="55" actId="20577"/>
          <ac:spMkLst>
            <pc:docMk/>
            <pc:sldMk cId="3075363719" sldId="433"/>
            <ac:spMk id="14" creationId="{367DFF2F-0A9C-001D-C123-989CC92FCBC4}"/>
          </ac:spMkLst>
        </pc:spChg>
        <pc:spChg chg="mod">
          <ac:chgData name="Patricio Haberle" userId="00ddf78e-9b96-43ed-9a9a-ca430b7c96f3" providerId="ADAL" clId="{5CDD1D5A-94A2-274B-B89B-FA01FC867DB3}" dt="2025-08-20T03:49:04.953" v="59" actId="20577"/>
          <ac:spMkLst>
            <pc:docMk/>
            <pc:sldMk cId="3075363719" sldId="433"/>
            <ac:spMk id="19" creationId="{ADAFB3DA-C4DF-80D6-127E-818D2625EC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4163-A80B-4152-A404-776B617CC7D9}" type="datetimeFigureOut">
              <a:rPr lang="es-CL" smtClean="0"/>
              <a:t>19-08-25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35DF8-5244-43C9-A2C7-2A8B860F9A8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893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ALE: para</a:t>
            </a:r>
            <a:r>
              <a:rPr lang="es-ES_tradnl" baseline="0"/>
              <a:t> encontrar </a:t>
            </a:r>
            <a:r>
              <a:rPr lang="es-ES_tradnl" baseline="0" err="1"/>
              <a:t>Ep</a:t>
            </a:r>
            <a:r>
              <a:rPr lang="es-ES_tradnl" baseline="0"/>
              <a:t>, solo se debe sumar las componentes de los vectores o bien puedes ocupar teorema del </a:t>
            </a:r>
            <a:r>
              <a:rPr lang="es-ES_tradnl" baseline="0" err="1"/>
              <a:t>conseno</a:t>
            </a:r>
            <a:r>
              <a:rPr lang="es-ES_tradnl" baseline="0"/>
              <a:t>, sale en un par de pasos.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669A-CFFF-904E-9220-701E7DDD78F3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44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ALE: Aquí</a:t>
            </a:r>
            <a:r>
              <a:rPr lang="es-ES_tradnl" baseline="0"/>
              <a:t> deber</a:t>
            </a:r>
            <a:r>
              <a:rPr lang="es-ES" baseline="0"/>
              <a:t>í</a:t>
            </a:r>
            <a:r>
              <a:rPr lang="es-ES_tradnl" baseline="0"/>
              <a:t>as preguntarles a los chicos cuanto es el </a:t>
            </a:r>
            <a:r>
              <a:rPr lang="es-ES" baseline="0"/>
              <a:t>á</a:t>
            </a:r>
            <a:r>
              <a:rPr lang="es-ES_tradnl" baseline="0" err="1"/>
              <a:t>ngulo</a:t>
            </a:r>
            <a:r>
              <a:rPr lang="es-ES_tradnl" baseline="0"/>
              <a:t> que hay entre los radio rho, deber</a:t>
            </a:r>
            <a:r>
              <a:rPr lang="es-ES" baseline="0"/>
              <a:t>í</a:t>
            </a:r>
            <a:r>
              <a:rPr lang="es-ES_tradnl" baseline="0" err="1"/>
              <a:t>an</a:t>
            </a:r>
            <a:r>
              <a:rPr lang="es-ES_tradnl" baseline="0"/>
              <a:t> decirte N\phi. Luego de encontrar </a:t>
            </a:r>
            <a:r>
              <a:rPr lang="es-ES_tradnl" baseline="0" err="1"/>
              <a:t>Ep</a:t>
            </a:r>
            <a:r>
              <a:rPr lang="es-ES_tradnl" baseline="0"/>
              <a:t> y E, se despeja rho de E, se remplaza en </a:t>
            </a:r>
            <a:r>
              <a:rPr lang="es-ES_tradnl" baseline="0" err="1"/>
              <a:t>Ep</a:t>
            </a:r>
            <a:r>
              <a:rPr lang="es-ES_tradnl" baseline="0"/>
              <a:t> y listo, magia. La intensidad es proporcional a E</a:t>
            </a:r>
            <a:r>
              <a:rPr lang="es-ES" baseline="0"/>
              <a:t>^2 </a:t>
            </a:r>
            <a:r>
              <a:rPr lang="es-ES" baseline="0" err="1"/>
              <a:t>asi</a:t>
            </a:r>
            <a:r>
              <a:rPr lang="es-ES" baseline="0"/>
              <a:t> que ahí queda armado.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669A-CFFF-904E-9220-701E7DDD78F3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595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ALE: Aquí</a:t>
            </a:r>
            <a:r>
              <a:rPr lang="es-ES_tradnl" baseline="0"/>
              <a:t> deber</a:t>
            </a:r>
            <a:r>
              <a:rPr lang="es-ES" baseline="0"/>
              <a:t>í</a:t>
            </a:r>
            <a:r>
              <a:rPr lang="es-ES_tradnl" baseline="0"/>
              <a:t>as preguntarles a los chicos cuanto es el </a:t>
            </a:r>
            <a:r>
              <a:rPr lang="es-ES" baseline="0"/>
              <a:t>á</a:t>
            </a:r>
            <a:r>
              <a:rPr lang="es-ES_tradnl" baseline="0" err="1"/>
              <a:t>ngulo</a:t>
            </a:r>
            <a:r>
              <a:rPr lang="es-ES_tradnl" baseline="0"/>
              <a:t> que hay entre los radio rho, deber</a:t>
            </a:r>
            <a:r>
              <a:rPr lang="es-ES" baseline="0"/>
              <a:t>í</a:t>
            </a:r>
            <a:r>
              <a:rPr lang="es-ES_tradnl" baseline="0" err="1"/>
              <a:t>an</a:t>
            </a:r>
            <a:r>
              <a:rPr lang="es-ES_tradnl" baseline="0"/>
              <a:t> decirte N\phi. Luego de encontrar </a:t>
            </a:r>
            <a:r>
              <a:rPr lang="es-ES_tradnl" baseline="0" err="1"/>
              <a:t>Ep</a:t>
            </a:r>
            <a:r>
              <a:rPr lang="es-ES_tradnl" baseline="0"/>
              <a:t> y E, se despeja rho de E, se remplaza en </a:t>
            </a:r>
            <a:r>
              <a:rPr lang="es-ES_tradnl" baseline="0" err="1"/>
              <a:t>Ep</a:t>
            </a:r>
            <a:r>
              <a:rPr lang="es-ES_tradnl" baseline="0"/>
              <a:t> y listo, magia. La intensidad es proporcional a E</a:t>
            </a:r>
            <a:r>
              <a:rPr lang="es-ES" baseline="0"/>
              <a:t>^2 </a:t>
            </a:r>
            <a:r>
              <a:rPr lang="es-ES" baseline="0" err="1"/>
              <a:t>asi</a:t>
            </a:r>
            <a:r>
              <a:rPr lang="es-ES" baseline="0"/>
              <a:t> que ahí queda armado.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669A-CFFF-904E-9220-701E7DDD78F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595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ALE: Aquí</a:t>
            </a:r>
            <a:r>
              <a:rPr lang="es-ES_tradnl" baseline="0"/>
              <a:t> deber</a:t>
            </a:r>
            <a:r>
              <a:rPr lang="es-ES" baseline="0"/>
              <a:t>í</a:t>
            </a:r>
            <a:r>
              <a:rPr lang="es-ES_tradnl" baseline="0"/>
              <a:t>as preguntarles a los chicos cuanto es el </a:t>
            </a:r>
            <a:r>
              <a:rPr lang="es-ES" baseline="0"/>
              <a:t>á</a:t>
            </a:r>
            <a:r>
              <a:rPr lang="es-ES_tradnl" baseline="0" err="1"/>
              <a:t>ngulo</a:t>
            </a:r>
            <a:r>
              <a:rPr lang="es-ES_tradnl" baseline="0"/>
              <a:t> que hay entre los radio rho, deber</a:t>
            </a:r>
            <a:r>
              <a:rPr lang="es-ES" baseline="0"/>
              <a:t>í</a:t>
            </a:r>
            <a:r>
              <a:rPr lang="es-ES_tradnl" baseline="0" err="1"/>
              <a:t>an</a:t>
            </a:r>
            <a:r>
              <a:rPr lang="es-ES_tradnl" baseline="0"/>
              <a:t> decirte N\phi. Luego de encontrar </a:t>
            </a:r>
            <a:r>
              <a:rPr lang="es-ES_tradnl" baseline="0" err="1"/>
              <a:t>Ep</a:t>
            </a:r>
            <a:r>
              <a:rPr lang="es-ES_tradnl" baseline="0"/>
              <a:t> y E, se despeja rho de E, se remplaza en </a:t>
            </a:r>
            <a:r>
              <a:rPr lang="es-ES_tradnl" baseline="0" err="1"/>
              <a:t>Ep</a:t>
            </a:r>
            <a:r>
              <a:rPr lang="es-ES_tradnl" baseline="0"/>
              <a:t> y listo, magia. La intensidad es proporcional a E</a:t>
            </a:r>
            <a:r>
              <a:rPr lang="es-ES" baseline="0"/>
              <a:t>^2 </a:t>
            </a:r>
            <a:r>
              <a:rPr lang="es-ES" baseline="0" err="1"/>
              <a:t>asi</a:t>
            </a:r>
            <a:r>
              <a:rPr lang="es-ES" baseline="0"/>
              <a:t> que ahí queda armado.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2669A-CFFF-904E-9220-701E7DDD78F3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158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093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Conector recto 11"/>
          <p:cNvCxnSpPr/>
          <p:nvPr userDrawn="1"/>
        </p:nvCxnSpPr>
        <p:spPr>
          <a:xfrm flipV="1">
            <a:off x="156000" y="1124744"/>
            <a:ext cx="1188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6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5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1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28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4.png"/><Relationship Id="rId3" Type="http://schemas.openxmlformats.org/officeDocument/2006/relationships/image" Target="../media/image49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82.png"/><Relationship Id="rId5" Type="http://schemas.openxmlformats.org/officeDocument/2006/relationships/image" Target="../media/image51.png"/><Relationship Id="rId10" Type="http://schemas.openxmlformats.org/officeDocument/2006/relationships/image" Target="../media/image81.png"/><Relationship Id="rId4" Type="http://schemas.openxmlformats.org/officeDocument/2006/relationships/image" Target="../media/image50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36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4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0.gif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FIS140: F</a:t>
            </a:r>
            <a:r>
              <a:rPr lang="es-ES" b="1" dirty="0" err="1"/>
              <a:t>ísica</a:t>
            </a:r>
            <a:r>
              <a:rPr lang="es-ES" b="1" dirty="0"/>
              <a:t> General IV</a:t>
            </a:r>
            <a:endParaRPr lang="es-ES_tradnl" b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/>
          <a:lstStyle/>
          <a:p>
            <a:r>
              <a:rPr lang="es-CL" dirty="0"/>
              <a:t>Segundo Semestre 2025 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5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03C5D1-56B9-81FA-6D1B-01473FD9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0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 en ondas mecánicas</a:t>
            </a:r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4592928" y="3244334"/>
            <a:ext cx="300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/>
              <a:t>https://</a:t>
            </a:r>
            <a:r>
              <a:rPr lang="es-ES_tradnl" err="1"/>
              <a:t>youtu.be</a:t>
            </a:r>
            <a:r>
              <a:rPr lang="es-ES_tradnl"/>
              <a:t>/Iuv6hY6zsd0</a:t>
            </a:r>
          </a:p>
        </p:txBody>
      </p:sp>
      <p:pic>
        <p:nvPicPr>
          <p:cNvPr id="4" name="double-sl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237" y="1340768"/>
            <a:ext cx="8683525" cy="48844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E63A2C-0D74-9875-F516-A5CD12D7D033}"/>
              </a:ext>
            </a:extLst>
          </p:cNvPr>
          <p:cNvSpPr txBox="1"/>
          <p:nvPr/>
        </p:nvSpPr>
        <p:spPr>
          <a:xfrm>
            <a:off x="2841" y="639633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/>
              <a:t>Ondas mecánicas (FIS130)</a:t>
            </a:r>
          </a:p>
        </p:txBody>
      </p:sp>
    </p:spTree>
    <p:extLst>
      <p:ext uri="{BB962C8B-B14F-4D97-AF65-F5344CB8AC3E}">
        <p14:creationId xmlns:p14="http://schemas.microsoft.com/office/powerpoint/2010/main" val="7384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dos fuentes</a:t>
            </a:r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13256782-0F6B-8B50-3668-25D46B964FF2}"/>
              </a:ext>
            </a:extLst>
          </p:cNvPr>
          <p:cNvSpPr/>
          <p:nvPr/>
        </p:nvSpPr>
        <p:spPr>
          <a:xfrm>
            <a:off x="515379" y="2852936"/>
            <a:ext cx="936104" cy="936104"/>
          </a:xfrm>
          <a:prstGeom prst="arc">
            <a:avLst>
              <a:gd name="adj1" fmla="val 18781610"/>
              <a:gd name="adj2" fmla="val 1780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7812E501-7E46-AC3F-AB34-F404FABB453B}"/>
              </a:ext>
            </a:extLst>
          </p:cNvPr>
          <p:cNvSpPr/>
          <p:nvPr/>
        </p:nvSpPr>
        <p:spPr>
          <a:xfrm>
            <a:off x="119336" y="2456893"/>
            <a:ext cx="1728190" cy="1728190"/>
          </a:xfrm>
          <a:prstGeom prst="arc">
            <a:avLst>
              <a:gd name="adj1" fmla="val 19288495"/>
              <a:gd name="adj2" fmla="val 14277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437F87E-1576-435C-EC6D-6A71A8DE5FE1}"/>
              </a:ext>
            </a:extLst>
          </p:cNvPr>
          <p:cNvCxnSpPr>
            <a:cxnSpLocks/>
          </p:cNvCxnSpPr>
          <p:nvPr/>
        </p:nvCxnSpPr>
        <p:spPr>
          <a:xfrm flipV="1">
            <a:off x="977900" y="2165128"/>
            <a:ext cx="10230668" cy="1158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o 20">
            <a:extLst>
              <a:ext uri="{FF2B5EF4-FFF2-40B4-BE49-F238E27FC236}">
                <a16:creationId xmlns:a16="http://schemas.microsoft.com/office/drawing/2014/main" id="{96CB1A00-353F-6A24-B338-3997040F0967}"/>
              </a:ext>
            </a:extLst>
          </p:cNvPr>
          <p:cNvSpPr/>
          <p:nvPr/>
        </p:nvSpPr>
        <p:spPr>
          <a:xfrm>
            <a:off x="-240701" y="2099035"/>
            <a:ext cx="2448264" cy="2448264"/>
          </a:xfrm>
          <a:prstGeom prst="arc">
            <a:avLst>
              <a:gd name="adj1" fmla="val 19423915"/>
              <a:gd name="adj2" fmla="val 1432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A98A0C94-9905-C2FB-6EAA-A9D3A741FCD8}"/>
              </a:ext>
            </a:extLst>
          </p:cNvPr>
          <p:cNvSpPr/>
          <p:nvPr/>
        </p:nvSpPr>
        <p:spPr>
          <a:xfrm>
            <a:off x="695400" y="3929394"/>
            <a:ext cx="936104" cy="936104"/>
          </a:xfrm>
          <a:prstGeom prst="arc">
            <a:avLst>
              <a:gd name="adj1" fmla="val 18781610"/>
              <a:gd name="adj2" fmla="val 1780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78F486B4-2506-4FD1-4753-8EA9CDF2EA1A}"/>
              </a:ext>
            </a:extLst>
          </p:cNvPr>
          <p:cNvSpPr/>
          <p:nvPr/>
        </p:nvSpPr>
        <p:spPr>
          <a:xfrm>
            <a:off x="263354" y="3533351"/>
            <a:ext cx="1728190" cy="1728190"/>
          </a:xfrm>
          <a:prstGeom prst="arc">
            <a:avLst>
              <a:gd name="adj1" fmla="val 18781610"/>
              <a:gd name="adj2" fmla="val 14277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FECFEC2-62F2-E344-AF05-F32CE06A40C0}"/>
              </a:ext>
            </a:extLst>
          </p:cNvPr>
          <p:cNvCxnSpPr>
            <a:cxnSpLocks/>
          </p:cNvCxnSpPr>
          <p:nvPr/>
        </p:nvCxnSpPr>
        <p:spPr>
          <a:xfrm flipV="1">
            <a:off x="977900" y="2189783"/>
            <a:ext cx="10230667" cy="220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CDF5D846-4ECC-1D67-8173-1A54BB014A24}"/>
              </a:ext>
            </a:extLst>
          </p:cNvPr>
          <p:cNvSpPr/>
          <p:nvPr/>
        </p:nvSpPr>
        <p:spPr>
          <a:xfrm>
            <a:off x="-96680" y="3175493"/>
            <a:ext cx="2448264" cy="2448264"/>
          </a:xfrm>
          <a:prstGeom prst="arc">
            <a:avLst>
              <a:gd name="adj1" fmla="val 19081539"/>
              <a:gd name="adj2" fmla="val 1273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BC23B4A-8B39-AFF1-351F-0CB7DF8E5A8F}"/>
              </a:ext>
            </a:extLst>
          </p:cNvPr>
          <p:cNvGrpSpPr/>
          <p:nvPr/>
        </p:nvGrpSpPr>
        <p:grpSpPr>
          <a:xfrm>
            <a:off x="618913" y="2827358"/>
            <a:ext cx="472530" cy="601642"/>
            <a:chOff x="618913" y="2827358"/>
            <a:chExt cx="472530" cy="60164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C6A069-070C-F251-34C4-2A2A209C42A4}"/>
                </a:ext>
              </a:extLst>
            </p:cNvPr>
            <p:cNvSpPr/>
            <p:nvPr/>
          </p:nvSpPr>
          <p:spPr>
            <a:xfrm>
              <a:off x="875419" y="3212976"/>
              <a:ext cx="216024" cy="2160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F81CD48D-273F-A99C-A856-1F7C91BF86F0}"/>
                    </a:ext>
                  </a:extLst>
                </p:cNvPr>
                <p:cNvSpPr txBox="1"/>
                <p:nvPr/>
              </p:nvSpPr>
              <p:spPr>
                <a:xfrm>
                  <a:off x="618913" y="2827358"/>
                  <a:ext cx="3543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L" sz="240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F81CD48D-273F-A99C-A856-1F7C91BF8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13" y="2827358"/>
                  <a:ext cx="35439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182B9E7-6A24-4539-1063-77AEEDFA60B5}"/>
              </a:ext>
            </a:extLst>
          </p:cNvPr>
          <p:cNvGrpSpPr/>
          <p:nvPr/>
        </p:nvGrpSpPr>
        <p:grpSpPr>
          <a:xfrm>
            <a:off x="523196" y="4289434"/>
            <a:ext cx="568247" cy="586187"/>
            <a:chOff x="523196" y="4289434"/>
            <a:chExt cx="568247" cy="586187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9463B0E-956C-A020-DEFC-56DDE7654FED}"/>
                </a:ext>
              </a:extLst>
            </p:cNvPr>
            <p:cNvSpPr/>
            <p:nvPr/>
          </p:nvSpPr>
          <p:spPr>
            <a:xfrm>
              <a:off x="875419" y="4289434"/>
              <a:ext cx="216024" cy="21602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5D108680-2FD9-E28B-C51D-964F43E1AB59}"/>
                    </a:ext>
                  </a:extLst>
                </p:cNvPr>
                <p:cNvSpPr txBox="1"/>
                <p:nvPr/>
              </p:nvSpPr>
              <p:spPr>
                <a:xfrm>
                  <a:off x="523196" y="4506289"/>
                  <a:ext cx="3615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L" sz="240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5D108680-2FD9-E28B-C51D-964F43E1A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96" y="4506289"/>
                  <a:ext cx="36150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0339" r="-6780" b="-13115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718F5EC-87D8-C047-8740-D0A63425C5E8}"/>
              </a:ext>
            </a:extLst>
          </p:cNvPr>
          <p:cNvGrpSpPr/>
          <p:nvPr/>
        </p:nvGrpSpPr>
        <p:grpSpPr>
          <a:xfrm>
            <a:off x="10380476" y="1340768"/>
            <a:ext cx="1656184" cy="5450538"/>
            <a:chOff x="10380476" y="1340768"/>
            <a:chExt cx="1656184" cy="5450538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E5DCA-A7E0-B068-E6E3-D9FB1F8AF693}"/>
                </a:ext>
              </a:extLst>
            </p:cNvPr>
            <p:cNvCxnSpPr/>
            <p:nvPr/>
          </p:nvCxnSpPr>
          <p:spPr>
            <a:xfrm>
              <a:off x="11208568" y="1340768"/>
              <a:ext cx="0" cy="48965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82F02E40-0482-0941-E4D3-E77F5F872EA3}"/>
                </a:ext>
              </a:extLst>
            </p:cNvPr>
            <p:cNvSpPr txBox="1"/>
            <p:nvPr/>
          </p:nvSpPr>
          <p:spPr>
            <a:xfrm>
              <a:off x="10380476" y="632964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/>
                <a:t>Pantalla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1C744E84-2A95-9E00-91C9-BE1E0280DFDE}"/>
              </a:ext>
            </a:extLst>
          </p:cNvPr>
          <p:cNvGrpSpPr/>
          <p:nvPr/>
        </p:nvGrpSpPr>
        <p:grpSpPr>
          <a:xfrm>
            <a:off x="438905" y="3351865"/>
            <a:ext cx="349851" cy="1055433"/>
            <a:chOff x="438905" y="3351865"/>
            <a:chExt cx="349851" cy="1055433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FA98FAE4-9715-C994-AE5D-3A2518DE3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878" y="3351865"/>
              <a:ext cx="8878" cy="105543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0B4C43F-A9B4-8213-1854-3730DBB54E88}"/>
                    </a:ext>
                  </a:extLst>
                </p:cNvPr>
                <p:cNvSpPr txBox="1"/>
                <p:nvPr/>
              </p:nvSpPr>
              <p:spPr>
                <a:xfrm>
                  <a:off x="438905" y="3653985"/>
                  <a:ext cx="2566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CL" sz="2400"/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0B4C43F-A9B4-8213-1854-3730DBB54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05" y="3653985"/>
                  <a:ext cx="25660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8571" r="-26190" b="-655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2D612FA-51E4-35E1-E2AE-C398D8A8F1A5}"/>
              </a:ext>
            </a:extLst>
          </p:cNvPr>
          <p:cNvGrpSpPr/>
          <p:nvPr/>
        </p:nvGrpSpPr>
        <p:grpSpPr>
          <a:xfrm>
            <a:off x="973304" y="4875621"/>
            <a:ext cx="10230667" cy="542344"/>
            <a:chOff x="973304" y="4875621"/>
            <a:chExt cx="10230667" cy="542344"/>
          </a:xfrm>
        </p:grpSpPr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E2C17D6A-DE9C-A510-955C-691149FD2C58}"/>
                </a:ext>
              </a:extLst>
            </p:cNvPr>
            <p:cNvCxnSpPr/>
            <p:nvPr/>
          </p:nvCxnSpPr>
          <p:spPr>
            <a:xfrm>
              <a:off x="973304" y="4875621"/>
              <a:ext cx="102306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D22E2421-4022-A83C-D574-C4F8CAFBCD91}"/>
                    </a:ext>
                  </a:extLst>
                </p:cNvPr>
                <p:cNvSpPr txBox="1"/>
                <p:nvPr/>
              </p:nvSpPr>
              <p:spPr>
                <a:xfrm>
                  <a:off x="5826499" y="5048633"/>
                  <a:ext cx="2735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s-CL" sz="2400"/>
                </a:p>
              </p:txBody>
            </p:sp>
          </mc:Choice>
          <mc:Fallback xmlns="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D22E2421-4022-A83C-D574-C4F8CAFBC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6499" y="5048633"/>
                  <a:ext cx="2735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6667" r="-22222" b="-655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402471" y="1393042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" y="1393042"/>
                <a:ext cx="906274" cy="369332"/>
              </a:xfrm>
              <a:prstGeom prst="rect">
                <a:avLst/>
              </a:prstGeom>
              <a:blipFill>
                <a:blip r:embed="rId6"/>
                <a:stretch>
                  <a:fillRect l="-7383" r="-6711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2AF5E80-291C-7ED6-DE30-AB9C0F046D5C}"/>
                  </a:ext>
                </a:extLst>
              </p:cNvPr>
              <p:cNvSpPr txBox="1"/>
              <p:nvPr/>
            </p:nvSpPr>
            <p:spPr>
              <a:xfrm>
                <a:off x="4295800" y="2374815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2AF5E80-291C-7ED6-DE30-AB9C0F04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2374815"/>
                <a:ext cx="316497" cy="369332"/>
              </a:xfrm>
              <a:prstGeom prst="rect">
                <a:avLst/>
              </a:prstGeom>
              <a:blipFill>
                <a:blip r:embed="rId7"/>
                <a:stretch>
                  <a:fillRect l="-13462" r="-9615" b="-15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364ECFE-BE6C-31CE-9406-75F13A9F4E33}"/>
                  </a:ext>
                </a:extLst>
              </p:cNvPr>
              <p:cNvSpPr txBox="1"/>
              <p:nvPr/>
            </p:nvSpPr>
            <p:spPr>
              <a:xfrm>
                <a:off x="5231904" y="3626701"/>
                <a:ext cx="3236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364ECFE-BE6C-31CE-9406-75F13A9F4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626701"/>
                <a:ext cx="323614" cy="369332"/>
              </a:xfrm>
              <a:prstGeom prst="rect">
                <a:avLst/>
              </a:prstGeom>
              <a:blipFill>
                <a:blip r:embed="rId8"/>
                <a:stretch>
                  <a:fillRect l="-22642" t="-37705" r="-69811"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B55AC1-6B2D-5B6E-F719-61A6CD955D67}"/>
                  </a:ext>
                </a:extLst>
              </p:cNvPr>
              <p:cNvSpPr txBox="1"/>
              <p:nvPr/>
            </p:nvSpPr>
            <p:spPr>
              <a:xfrm>
                <a:off x="10691735" y="1634017"/>
                <a:ext cx="41312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B55AC1-6B2D-5B6E-F719-61A6CD95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735" y="1634017"/>
                <a:ext cx="413126" cy="414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/>
              <p:nvPr/>
            </p:nvSpPr>
            <p:spPr>
              <a:xfrm>
                <a:off x="5179998" y="1602342"/>
                <a:ext cx="2541080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98" y="1602342"/>
                <a:ext cx="2541080" cy="445763"/>
              </a:xfrm>
              <a:prstGeom prst="rect">
                <a:avLst/>
              </a:prstGeom>
              <a:blipFill>
                <a:blip r:embed="rId10"/>
                <a:stretch>
                  <a:fillRect l="-2488" t="-13889" r="-149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/>
              <p:nvPr/>
            </p:nvSpPr>
            <p:spPr>
              <a:xfrm>
                <a:off x="7166256" y="3389260"/>
                <a:ext cx="260750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256" y="3389260"/>
                <a:ext cx="2607509" cy="445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D39C0108-4404-E802-A95E-FF747A2F7379}"/>
              </a:ext>
            </a:extLst>
          </p:cNvPr>
          <p:cNvGrpSpPr/>
          <p:nvPr/>
        </p:nvGrpSpPr>
        <p:grpSpPr>
          <a:xfrm>
            <a:off x="2697455" y="1959317"/>
            <a:ext cx="9054887" cy="4741658"/>
            <a:chOff x="2697455" y="1959317"/>
            <a:chExt cx="9054887" cy="4741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C78A9A00-F22D-1A2D-4A85-2D133D1F4142}"/>
                    </a:ext>
                  </a:extLst>
                </p:cNvPr>
                <p:cNvSpPr txBox="1"/>
                <p:nvPr/>
              </p:nvSpPr>
              <p:spPr>
                <a:xfrm>
                  <a:off x="2697455" y="5623757"/>
                  <a:ext cx="7087586" cy="107721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3200"/>
                    <a:t>Debemos sumar los  dos  campos eléctricos en el punto </a:t>
                  </a:r>
                  <a14:m>
                    <m:oMath xmlns:m="http://schemas.openxmlformats.org/officeDocument/2006/math">
                      <m:r>
                        <a:rPr lang="es-CL" sz="32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s-CL" sz="3200"/>
                    <a:t>.</a:t>
                  </a: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C78A9A00-F22D-1A2D-4A85-2D133D1F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7455" y="5623757"/>
                  <a:ext cx="7087586" cy="1077218"/>
                </a:xfrm>
                <a:prstGeom prst="rect">
                  <a:avLst/>
                </a:prstGeom>
                <a:blipFill>
                  <a:blip r:embed="rId12"/>
                  <a:stretch>
                    <a:fillRect t="-7386" b="-18750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8A578E2B-0AF5-D0F2-5738-2D8453E2E895}"/>
                    </a:ext>
                  </a:extLst>
                </p:cNvPr>
                <p:cNvSpPr txBox="1"/>
                <p:nvPr/>
              </p:nvSpPr>
              <p:spPr>
                <a:xfrm>
                  <a:off x="11239061" y="1959317"/>
                  <a:ext cx="5132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s-CL" b="1"/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8A578E2B-0AF5-D0F2-5738-2D8453E2E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9061" y="1959317"/>
                  <a:ext cx="51328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66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3" grpId="0" animBg="1"/>
      <p:bldP spid="24" grpId="0" animBg="1"/>
      <p:bldP spid="26" grpId="0" animBg="1"/>
      <p:bldP spid="41" grpId="0"/>
      <p:bldP spid="42" grpId="0"/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dos fuentes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1470366" y="4527717"/>
                <a:ext cx="4913666" cy="871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0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r>
                            <a:rPr lang="es-ES" sz="30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𝜙</m:t>
                          </m:r>
                        </m:num>
                        <m:den>
                          <m:r>
                            <a:rPr lang="es-ES" sz="30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  <m:r>
                            <a:rPr lang="es-ES" sz="30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𝜋</m:t>
                          </m:r>
                        </m:den>
                      </m:f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=</m:t>
                      </m:r>
                      <m:f>
                        <m:fPr>
                          <m:ctrlPr>
                            <a:rPr lang="es-ES" sz="30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000" i="1">
                                  <a:latin typeface="Cambria Math" panose="02040503050406030204" pitchFamily="18" charset="0"/>
                                  <a:ea typeface="Times" charset="0"/>
                                  <a:cs typeface="Times" charset="0"/>
                                </a:rPr>
                              </m:ctrlPr>
                            </m:sSubPr>
                            <m:e>
                              <m:r>
                                <a:rPr lang="es-ES" sz="30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30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30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3000" i="1">
                                  <a:latin typeface="Cambria Math" panose="02040503050406030204" pitchFamily="18" charset="0"/>
                                  <a:ea typeface="Times" charset="0"/>
                                  <a:cs typeface="Times" charset="0"/>
                                </a:rPr>
                              </m:ctrlPr>
                            </m:sSubPr>
                            <m:e>
                              <m:r>
                                <a:rPr lang="es-ES" sz="30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30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ES" sz="30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𝜆</m:t>
                          </m:r>
                        </m:den>
                      </m:f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→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𝜙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=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𝑘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30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Δ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𝑟</m:t>
                      </m:r>
                      <m:r>
                        <a:rPr lang="es-ES" sz="3000" b="0" i="1" smtClean="0">
                          <a:latin typeface="Cambria Math" charset="0"/>
                          <a:ea typeface="Times" charset="0"/>
                          <a:cs typeface="Times" charset="0"/>
                        </a:rPr>
                        <m:t>  </m:t>
                      </m:r>
                    </m:oMath>
                  </m:oMathPara>
                </a14:m>
                <a:endParaRPr lang="es-ES_tradnl" sz="300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366" y="4527717"/>
                <a:ext cx="4913666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7749A95-6AC0-42E1-8F6E-EF5C654F62E4}"/>
                  </a:ext>
                </a:extLst>
              </p:cNvPr>
              <p:cNvSpPr txBox="1"/>
              <p:nvPr/>
            </p:nvSpPr>
            <p:spPr>
              <a:xfrm>
                <a:off x="191344" y="1413815"/>
                <a:ext cx="6602448" cy="480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CL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CL" sz="30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7749A95-6AC0-42E1-8F6E-EF5C654F6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413815"/>
                <a:ext cx="6602448" cy="480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07DFA54-9657-4C27-A715-EC81499AE7EF}"/>
                  </a:ext>
                </a:extLst>
              </p:cNvPr>
              <p:cNvSpPr txBox="1"/>
              <p:nvPr/>
            </p:nvSpPr>
            <p:spPr>
              <a:xfrm>
                <a:off x="191344" y="2185767"/>
                <a:ext cx="5472608" cy="480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E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CL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CL" sz="300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07DFA54-9657-4C27-A715-EC81499AE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85767"/>
                <a:ext cx="5472608" cy="480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0EAD5A5-CC0B-4F52-9922-2CD9978B5707}"/>
                  </a:ext>
                </a:extLst>
              </p:cNvPr>
              <p:cNvSpPr txBox="1"/>
              <p:nvPr/>
            </p:nvSpPr>
            <p:spPr>
              <a:xfrm>
                <a:off x="246230" y="3154062"/>
                <a:ext cx="3246338" cy="103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L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s-CL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s-CL" sz="3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3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L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30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s-CL" sz="3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CL" sz="300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0EAD5A5-CC0B-4F52-9922-2CD9978B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30" y="3154062"/>
                <a:ext cx="3246338" cy="10373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0C08C62B-CD12-4A6E-B48B-22F6D8F21E37}"/>
              </a:ext>
            </a:extLst>
          </p:cNvPr>
          <p:cNvGrpSpPr/>
          <p:nvPr/>
        </p:nvGrpSpPr>
        <p:grpSpPr>
          <a:xfrm>
            <a:off x="4460646" y="3154062"/>
            <a:ext cx="2303554" cy="1128513"/>
            <a:chOff x="4107593" y="2900681"/>
            <a:chExt cx="1855052" cy="892599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211730EF-6148-4734-913C-A40BD3DFFABA}"/>
                </a:ext>
              </a:extLst>
            </p:cNvPr>
            <p:cNvSpPr/>
            <p:nvPr/>
          </p:nvSpPr>
          <p:spPr>
            <a:xfrm>
              <a:off x="4107593" y="2900681"/>
              <a:ext cx="1855052" cy="8925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D26396FD-B56E-4E29-9F0F-C1257A0B6418}"/>
                    </a:ext>
                  </a:extLst>
                </p:cNvPr>
                <p:cNvSpPr txBox="1"/>
                <p:nvPr/>
              </p:nvSpPr>
              <p:spPr>
                <a:xfrm>
                  <a:off x="4297389" y="3007775"/>
                  <a:ext cx="1570197" cy="638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Sup>
                          <m:sSubSup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s-CL" sz="2800"/>
                </a:p>
              </p:txBody>
            </p:sp>
          </mc:Choice>
          <mc:Fallback xmlns="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D26396FD-B56E-4E29-9F0F-C1257A0B6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389" y="3007775"/>
                  <a:ext cx="1570197" cy="6380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o 6">
            <a:extLst>
              <a:ext uri="{FF2B5EF4-FFF2-40B4-BE49-F238E27FC236}">
                <a16:creationId xmlns:a16="http://schemas.microsoft.com/office/drawing/2014/main" id="{D3AD0CD0-9495-7B10-0B93-6ED34121A038}"/>
              </a:ext>
            </a:extLst>
          </p:cNvPr>
          <p:cNvGrpSpPr/>
          <p:nvPr/>
        </p:nvGrpSpPr>
        <p:grpSpPr>
          <a:xfrm>
            <a:off x="2423592" y="5610168"/>
            <a:ext cx="2776317" cy="1419232"/>
            <a:chOff x="4107592" y="2943724"/>
            <a:chExt cx="2235768" cy="1122543"/>
          </a:xfrm>
        </p:grpSpPr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0DE35DE2-AA5D-F4AE-4011-E42FE3F897AF}"/>
                </a:ext>
              </a:extLst>
            </p:cNvPr>
            <p:cNvSpPr/>
            <p:nvPr/>
          </p:nvSpPr>
          <p:spPr>
            <a:xfrm>
              <a:off x="4107592" y="2943724"/>
              <a:ext cx="2168752" cy="84955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3">
                  <a:extLst>
                    <a:ext uri="{FF2B5EF4-FFF2-40B4-BE49-F238E27FC236}">
                      <a16:creationId xmlns:a16="http://schemas.microsoft.com/office/drawing/2014/main" id="{E91EA037-27B9-9867-2589-6BFEFF007BA2}"/>
                    </a:ext>
                  </a:extLst>
                </p:cNvPr>
                <p:cNvSpPr txBox="1"/>
                <p:nvPr/>
              </p:nvSpPr>
              <p:spPr>
                <a:xfrm>
                  <a:off x="4297389" y="3007775"/>
                  <a:ext cx="2045971" cy="1058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CL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L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s-CL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s-CL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L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CL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CL" sz="28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s-CL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s-CL" sz="2800"/>
                </a:p>
                <a:p>
                  <a:endParaRPr lang="es-CL" sz="2800"/>
                </a:p>
              </p:txBody>
            </p:sp>
          </mc:Choice>
          <mc:Fallback xmlns="">
            <p:sp>
              <p:nvSpPr>
                <p:cNvPr id="11" name="CuadroTexto 3">
                  <a:extLst>
                    <a:ext uri="{FF2B5EF4-FFF2-40B4-BE49-F238E27FC236}">
                      <a16:creationId xmlns:a16="http://schemas.microsoft.com/office/drawing/2014/main" id="{E91EA037-27B9-9867-2589-6BFEFF007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7389" y="3007775"/>
                  <a:ext cx="2045971" cy="10584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5F2027-F60A-214D-6837-35F86D114264}"/>
              </a:ext>
            </a:extLst>
          </p:cNvPr>
          <p:cNvGrpSpPr/>
          <p:nvPr/>
        </p:nvGrpSpPr>
        <p:grpSpPr>
          <a:xfrm>
            <a:off x="7834132" y="3278986"/>
            <a:ext cx="2033319" cy="681418"/>
            <a:chOff x="5217303" y="5163865"/>
            <a:chExt cx="2033319" cy="681418"/>
          </a:xfrm>
        </p:grpSpPr>
        <p:pic>
          <p:nvPicPr>
            <p:cNvPr id="16" name="Imagen 5">
              <a:extLst>
                <a:ext uri="{FF2B5EF4-FFF2-40B4-BE49-F238E27FC236}">
                  <a16:creationId xmlns:a16="http://schemas.microsoft.com/office/drawing/2014/main" id="{71784100-968A-F18E-B111-63F9E49AA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22" t="33583" r="42570" b="53466"/>
            <a:stretch/>
          </p:blipFill>
          <p:spPr>
            <a:xfrm>
              <a:off x="6347716" y="5163866"/>
              <a:ext cx="902906" cy="681417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3CC969-482D-3F31-DE5A-80A26CFE7335}"/>
                </a:ext>
              </a:extLst>
            </p:cNvPr>
            <p:cNvGrpSpPr/>
            <p:nvPr/>
          </p:nvGrpSpPr>
          <p:grpSpPr>
            <a:xfrm>
              <a:off x="5217303" y="5163865"/>
              <a:ext cx="1422766" cy="681417"/>
              <a:chOff x="5237503" y="5179750"/>
              <a:chExt cx="1422766" cy="681417"/>
            </a:xfrm>
          </p:grpSpPr>
          <p:pic>
            <p:nvPicPr>
              <p:cNvPr id="17" name="Imagen 5">
                <a:extLst>
                  <a:ext uri="{FF2B5EF4-FFF2-40B4-BE49-F238E27FC236}">
                    <a16:creationId xmlns:a16="http://schemas.microsoft.com/office/drawing/2014/main" id="{9C22CCF3-9D8C-0CCA-25FC-EBBE6B851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70" t="33583" r="61676" b="53466"/>
              <a:stretch/>
            </p:blipFill>
            <p:spPr>
              <a:xfrm>
                <a:off x="5237503" y="5179750"/>
                <a:ext cx="1074522" cy="6814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6A7C29-36CA-D623-3DC6-AB9FACBC8662}"/>
                  </a:ext>
                </a:extLst>
              </p:cNvPr>
              <p:cNvSpPr txBox="1"/>
              <p:nvPr/>
            </p:nvSpPr>
            <p:spPr>
              <a:xfrm>
                <a:off x="6168008" y="5398981"/>
                <a:ext cx="492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91CF"/>
                    </a:solidFill>
                  </a:rPr>
                  <a:t>o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8C7DF9-F416-26F5-2FB0-9A04CC600C1E}"/>
              </a:ext>
            </a:extLst>
          </p:cNvPr>
          <p:cNvGrpSpPr/>
          <p:nvPr/>
        </p:nvGrpSpPr>
        <p:grpSpPr>
          <a:xfrm>
            <a:off x="7203256" y="1552018"/>
            <a:ext cx="4509368" cy="5305982"/>
            <a:chOff x="7203256" y="1552018"/>
            <a:chExt cx="4509368" cy="53059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010CBD-AA43-8368-FD64-93A86EAFF80C}"/>
                </a:ext>
              </a:extLst>
            </p:cNvPr>
            <p:cNvGrpSpPr/>
            <p:nvPr/>
          </p:nvGrpSpPr>
          <p:grpSpPr>
            <a:xfrm>
              <a:off x="7203256" y="1552018"/>
              <a:ext cx="4509368" cy="5305982"/>
              <a:chOff x="7203256" y="1552018"/>
              <a:chExt cx="4581376" cy="5261358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256" y="1552018"/>
                <a:ext cx="4581376" cy="526135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E3B353-82AB-6103-3C5A-A9BF68EF7BA6}"/>
                  </a:ext>
                </a:extLst>
              </p:cNvPr>
              <p:cNvSpPr txBox="1"/>
              <p:nvPr/>
            </p:nvSpPr>
            <p:spPr>
              <a:xfrm>
                <a:off x="7904735" y="3216059"/>
                <a:ext cx="1892114" cy="7213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6177C-E9FC-973F-C324-D732C94506E2}"/>
                </a:ext>
              </a:extLst>
            </p:cNvPr>
            <p:cNvSpPr txBox="1"/>
            <p:nvPr/>
          </p:nvSpPr>
          <p:spPr>
            <a:xfrm flipH="1">
              <a:off x="10632504" y="4093030"/>
              <a:ext cx="144016" cy="297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98C365-E388-4DEE-8AC0-021E7E2DCD6B}"/>
                </a:ext>
              </a:extLst>
            </p:cNvPr>
            <p:cNvSpPr txBox="1"/>
            <p:nvPr/>
          </p:nvSpPr>
          <p:spPr>
            <a:xfrm>
              <a:off x="9048328" y="5312370"/>
              <a:ext cx="15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dos fuentes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402471" y="1393042"/>
                <a:ext cx="3846181" cy="42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𝑃𝑎𝑟𝑎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⃗"/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" y="1393042"/>
                <a:ext cx="3846181" cy="423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/>
              <p:nvPr/>
            </p:nvSpPr>
            <p:spPr>
              <a:xfrm>
                <a:off x="402471" y="2276872"/>
                <a:ext cx="242777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" y="2276872"/>
                <a:ext cx="2427779" cy="445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/>
              <p:nvPr/>
            </p:nvSpPr>
            <p:spPr>
              <a:xfrm>
                <a:off x="402471" y="2957460"/>
                <a:ext cx="2434897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" y="2957460"/>
                <a:ext cx="2434897" cy="445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CC56405-F9B5-5947-1771-FCBA6115F058}"/>
                  </a:ext>
                </a:extLst>
              </p:cNvPr>
              <p:cNvSpPr txBox="1"/>
              <p:nvPr/>
            </p:nvSpPr>
            <p:spPr>
              <a:xfrm>
                <a:off x="329609" y="4895822"/>
                <a:ext cx="4474110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CC56405-F9B5-5947-1771-FCBA6115F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9" y="4895822"/>
                <a:ext cx="4474110" cy="445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D03BC24-6CFE-AD37-6B6E-59785E3B55A5}"/>
                  </a:ext>
                </a:extLst>
              </p:cNvPr>
              <p:cNvSpPr txBox="1"/>
              <p:nvPr/>
            </p:nvSpPr>
            <p:spPr>
              <a:xfrm>
                <a:off x="838200" y="5495347"/>
                <a:ext cx="4416209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D03BC24-6CFE-AD37-6B6E-59785E3B5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95347"/>
                <a:ext cx="4416209" cy="552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94DEE89-2BB2-3C34-FBE5-7589FA4773B3}"/>
                  </a:ext>
                </a:extLst>
              </p:cNvPr>
              <p:cNvSpPr txBox="1"/>
              <p:nvPr/>
            </p:nvSpPr>
            <p:spPr>
              <a:xfrm>
                <a:off x="838200" y="6201824"/>
                <a:ext cx="3502305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94DEE89-2BB2-3C34-FBE5-7589FA47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201824"/>
                <a:ext cx="3502305" cy="4437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2703BD1-FCA8-3D94-4F7D-14BF6113F4DA}"/>
                  </a:ext>
                </a:extLst>
              </p:cNvPr>
              <p:cNvSpPr txBox="1"/>
              <p:nvPr/>
            </p:nvSpPr>
            <p:spPr>
              <a:xfrm>
                <a:off x="5087888" y="1928934"/>
                <a:ext cx="1860830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2703BD1-FCA8-3D94-4F7D-14BF6113F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928934"/>
                <a:ext cx="1860830" cy="414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E1D5D4-E373-F246-B407-E2ADF64D35FE}"/>
                  </a:ext>
                </a:extLst>
              </p:cNvPr>
              <p:cNvSpPr txBox="1"/>
              <p:nvPr/>
            </p:nvSpPr>
            <p:spPr>
              <a:xfrm>
                <a:off x="702745" y="3939574"/>
                <a:ext cx="180908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E1D5D4-E373-F246-B407-E2ADF64D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45" y="3939574"/>
                <a:ext cx="1809085" cy="414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11E39B7-9E99-1A4D-DF35-7F0A54CCC9B1}"/>
                  </a:ext>
                </a:extLst>
              </p:cNvPr>
              <p:cNvSpPr txBox="1"/>
              <p:nvPr/>
            </p:nvSpPr>
            <p:spPr>
              <a:xfrm>
                <a:off x="7943403" y="1394910"/>
                <a:ext cx="3931974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11E39B7-9E99-1A4D-DF35-7F0A54CC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403" y="1394910"/>
                <a:ext cx="3931974" cy="4437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AFEC14D-39FA-6E91-2674-7A5788C8F4EC}"/>
                  </a:ext>
                </a:extLst>
              </p:cNvPr>
              <p:cNvSpPr txBox="1"/>
              <p:nvPr/>
            </p:nvSpPr>
            <p:spPr>
              <a:xfrm>
                <a:off x="7946577" y="2123710"/>
                <a:ext cx="4258986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AFEC14D-39FA-6E91-2674-7A5788C8F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77" y="2123710"/>
                <a:ext cx="4258986" cy="4437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B048767-924F-4479-4979-A81363E7142E}"/>
                  </a:ext>
                </a:extLst>
              </p:cNvPr>
              <p:cNvSpPr txBox="1"/>
              <p:nvPr/>
            </p:nvSpPr>
            <p:spPr>
              <a:xfrm>
                <a:off x="4934988" y="3086639"/>
                <a:ext cx="7160358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B048767-924F-4479-4979-A81363E7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988" y="3086639"/>
                <a:ext cx="7160358" cy="4437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7ACA262-80EC-8E64-C5B7-AA514EA99DDD}"/>
                  </a:ext>
                </a:extLst>
              </p:cNvPr>
              <p:cNvSpPr txBox="1"/>
              <p:nvPr/>
            </p:nvSpPr>
            <p:spPr>
              <a:xfrm>
                <a:off x="6948718" y="4146618"/>
                <a:ext cx="4063998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7ACA262-80EC-8E64-C5B7-AA514EA99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718" y="4146618"/>
                <a:ext cx="4063998" cy="4437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542ACBD7-D4FE-E79D-8F36-A723060C380A}"/>
              </a:ext>
            </a:extLst>
          </p:cNvPr>
          <p:cNvGrpSpPr/>
          <p:nvPr/>
        </p:nvGrpSpPr>
        <p:grpSpPr>
          <a:xfrm>
            <a:off x="7257545" y="5357880"/>
            <a:ext cx="3744416" cy="1034886"/>
            <a:chOff x="7257545" y="4945647"/>
            <a:chExt cx="3744416" cy="1034886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8FB6C3F2-A287-A31F-AA72-CD4B0B75D4A3}"/>
                </a:ext>
              </a:extLst>
            </p:cNvPr>
            <p:cNvSpPr/>
            <p:nvPr/>
          </p:nvSpPr>
          <p:spPr>
            <a:xfrm>
              <a:off x="7257545" y="4945647"/>
              <a:ext cx="3744416" cy="1034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C7E47FE6-01AF-5B0C-2B2C-4E9EC08985A0}"/>
                    </a:ext>
                  </a:extLst>
                </p:cNvPr>
                <p:cNvSpPr txBox="1"/>
                <p:nvPr/>
              </p:nvSpPr>
              <p:spPr>
                <a:xfrm>
                  <a:off x="7511201" y="5220011"/>
                  <a:ext cx="3291286" cy="4861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C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bSup>
                          <m:sSubSup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acc>
                              <m:accPr>
                                <m:chr m:val="⃗"/>
                                <m:ctrlPr>
                                  <a:rPr lang="es-CL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s-CL" sz="28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s-CL" sz="2800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C7E47FE6-01AF-5B0C-2B2C-4E9EC0898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201" y="5220011"/>
                  <a:ext cx="3291286" cy="48615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618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3" grpId="0"/>
      <p:bldP spid="4" grpId="0"/>
      <p:bldP spid="6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dos fuentes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C6A069-070C-F251-34C4-2A2A209C42A4}"/>
              </a:ext>
            </a:extLst>
          </p:cNvPr>
          <p:cNvSpPr/>
          <p:nvPr/>
        </p:nvSpPr>
        <p:spPr>
          <a:xfrm>
            <a:off x="875419" y="3212976"/>
            <a:ext cx="216024" cy="216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08E5DCA-A7E0-B068-E6E3-D9FB1F8AF693}"/>
              </a:ext>
            </a:extLst>
          </p:cNvPr>
          <p:cNvCxnSpPr/>
          <p:nvPr/>
        </p:nvCxnSpPr>
        <p:spPr>
          <a:xfrm>
            <a:off x="11208568" y="1340768"/>
            <a:ext cx="0" cy="48965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o 14">
            <a:extLst>
              <a:ext uri="{FF2B5EF4-FFF2-40B4-BE49-F238E27FC236}">
                <a16:creationId xmlns:a16="http://schemas.microsoft.com/office/drawing/2014/main" id="{13256782-0F6B-8B50-3668-25D46B964FF2}"/>
              </a:ext>
            </a:extLst>
          </p:cNvPr>
          <p:cNvSpPr/>
          <p:nvPr/>
        </p:nvSpPr>
        <p:spPr>
          <a:xfrm>
            <a:off x="515379" y="2852936"/>
            <a:ext cx="936104" cy="936104"/>
          </a:xfrm>
          <a:prstGeom prst="arc">
            <a:avLst>
              <a:gd name="adj1" fmla="val 18781610"/>
              <a:gd name="adj2" fmla="val 1780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7812E501-7E46-AC3F-AB34-F404FABB453B}"/>
              </a:ext>
            </a:extLst>
          </p:cNvPr>
          <p:cNvSpPr/>
          <p:nvPr/>
        </p:nvSpPr>
        <p:spPr>
          <a:xfrm>
            <a:off x="119336" y="2456893"/>
            <a:ext cx="1728190" cy="1728190"/>
          </a:xfrm>
          <a:prstGeom prst="arc">
            <a:avLst>
              <a:gd name="adj1" fmla="val 19288495"/>
              <a:gd name="adj2" fmla="val 14277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437F87E-1576-435C-EC6D-6A71A8DE5FE1}"/>
              </a:ext>
            </a:extLst>
          </p:cNvPr>
          <p:cNvCxnSpPr>
            <a:cxnSpLocks/>
          </p:cNvCxnSpPr>
          <p:nvPr/>
        </p:nvCxnSpPr>
        <p:spPr>
          <a:xfrm flipV="1">
            <a:off x="977900" y="2165128"/>
            <a:ext cx="10230668" cy="1158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o 20">
            <a:extLst>
              <a:ext uri="{FF2B5EF4-FFF2-40B4-BE49-F238E27FC236}">
                <a16:creationId xmlns:a16="http://schemas.microsoft.com/office/drawing/2014/main" id="{96CB1A00-353F-6A24-B338-3997040F0967}"/>
              </a:ext>
            </a:extLst>
          </p:cNvPr>
          <p:cNvSpPr/>
          <p:nvPr/>
        </p:nvSpPr>
        <p:spPr>
          <a:xfrm>
            <a:off x="-240701" y="2099035"/>
            <a:ext cx="2448264" cy="2448264"/>
          </a:xfrm>
          <a:prstGeom prst="arc">
            <a:avLst>
              <a:gd name="adj1" fmla="val 19423915"/>
              <a:gd name="adj2" fmla="val 1432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9463B0E-956C-A020-DEFC-56DDE7654FED}"/>
              </a:ext>
            </a:extLst>
          </p:cNvPr>
          <p:cNvSpPr/>
          <p:nvPr/>
        </p:nvSpPr>
        <p:spPr>
          <a:xfrm>
            <a:off x="875419" y="4289434"/>
            <a:ext cx="216024" cy="2160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A98A0C94-9905-C2FB-6EAA-A9D3A741FCD8}"/>
              </a:ext>
            </a:extLst>
          </p:cNvPr>
          <p:cNvSpPr/>
          <p:nvPr/>
        </p:nvSpPr>
        <p:spPr>
          <a:xfrm>
            <a:off x="623392" y="3929394"/>
            <a:ext cx="936104" cy="936104"/>
          </a:xfrm>
          <a:prstGeom prst="arc">
            <a:avLst>
              <a:gd name="adj1" fmla="val 18781610"/>
              <a:gd name="adj2" fmla="val 17805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78F486B4-2506-4FD1-4753-8EA9CDF2EA1A}"/>
              </a:ext>
            </a:extLst>
          </p:cNvPr>
          <p:cNvSpPr/>
          <p:nvPr/>
        </p:nvSpPr>
        <p:spPr>
          <a:xfrm>
            <a:off x="191346" y="3533351"/>
            <a:ext cx="1728190" cy="1728190"/>
          </a:xfrm>
          <a:prstGeom prst="arc">
            <a:avLst>
              <a:gd name="adj1" fmla="val 18781610"/>
              <a:gd name="adj2" fmla="val 14277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FECFEC2-62F2-E344-AF05-F32CE06A40C0}"/>
              </a:ext>
            </a:extLst>
          </p:cNvPr>
          <p:cNvCxnSpPr>
            <a:cxnSpLocks/>
          </p:cNvCxnSpPr>
          <p:nvPr/>
        </p:nvCxnSpPr>
        <p:spPr>
          <a:xfrm flipV="1">
            <a:off x="977900" y="2189783"/>
            <a:ext cx="10230667" cy="220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CDF5D846-4ECC-1D67-8173-1A54BB014A24}"/>
              </a:ext>
            </a:extLst>
          </p:cNvPr>
          <p:cNvSpPr/>
          <p:nvPr/>
        </p:nvSpPr>
        <p:spPr>
          <a:xfrm>
            <a:off x="-168688" y="3175493"/>
            <a:ext cx="2448264" cy="2448264"/>
          </a:xfrm>
          <a:prstGeom prst="arc">
            <a:avLst>
              <a:gd name="adj1" fmla="val 19081539"/>
              <a:gd name="adj2" fmla="val 1273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F81CD48D-273F-A99C-A856-1F7C91BF86F0}"/>
                  </a:ext>
                </a:extLst>
              </p:cNvPr>
              <p:cNvSpPr txBox="1"/>
              <p:nvPr/>
            </p:nvSpPr>
            <p:spPr>
              <a:xfrm>
                <a:off x="618913" y="2827358"/>
                <a:ext cx="3543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F81CD48D-273F-A99C-A856-1F7C91BF8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13" y="2827358"/>
                <a:ext cx="354391" cy="369332"/>
              </a:xfrm>
              <a:prstGeom prst="rect">
                <a:avLst/>
              </a:prstGeom>
              <a:blipFill>
                <a:blip r:embed="rId2"/>
                <a:stretch>
                  <a:fillRect l="-20690" r="-6897" b="-15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108680-2FD9-E28B-C51D-964F43E1AB59}"/>
                  </a:ext>
                </a:extLst>
              </p:cNvPr>
              <p:cNvSpPr txBox="1"/>
              <p:nvPr/>
            </p:nvSpPr>
            <p:spPr>
              <a:xfrm>
                <a:off x="523196" y="4506289"/>
                <a:ext cx="361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D108680-2FD9-E28B-C51D-964F43E1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6" y="4506289"/>
                <a:ext cx="361509" cy="369332"/>
              </a:xfrm>
              <a:prstGeom prst="rect">
                <a:avLst/>
              </a:prstGeom>
              <a:blipFill>
                <a:blip r:embed="rId3"/>
                <a:stretch>
                  <a:fillRect l="-20339" r="-6780"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82F02E40-0482-0941-E4D3-E77F5F872EA3}"/>
              </a:ext>
            </a:extLst>
          </p:cNvPr>
          <p:cNvSpPr txBox="1"/>
          <p:nvPr/>
        </p:nvSpPr>
        <p:spPr>
          <a:xfrm>
            <a:off x="10380476" y="632964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/>
              <a:t>Pantalla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2C17D6A-DE9C-A510-955C-691149FD2C58}"/>
              </a:ext>
            </a:extLst>
          </p:cNvPr>
          <p:cNvCxnSpPr/>
          <p:nvPr/>
        </p:nvCxnSpPr>
        <p:spPr>
          <a:xfrm>
            <a:off x="973304" y="4875621"/>
            <a:ext cx="1023066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A98FAE4-9715-C994-AE5D-3A2518DE32C9}"/>
              </a:ext>
            </a:extLst>
          </p:cNvPr>
          <p:cNvCxnSpPr>
            <a:cxnSpLocks/>
          </p:cNvCxnSpPr>
          <p:nvPr/>
        </p:nvCxnSpPr>
        <p:spPr>
          <a:xfrm flipV="1">
            <a:off x="779878" y="3351865"/>
            <a:ext cx="8878" cy="10554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50B4C43F-A9B4-8213-1854-3730DBB54E88}"/>
                  </a:ext>
                </a:extLst>
              </p:cNvPr>
              <p:cNvSpPr txBox="1"/>
              <p:nvPr/>
            </p:nvSpPr>
            <p:spPr>
              <a:xfrm>
                <a:off x="438905" y="3653985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50B4C43F-A9B4-8213-1854-3730DBB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5" y="3653985"/>
                <a:ext cx="256609" cy="369332"/>
              </a:xfrm>
              <a:prstGeom prst="rect">
                <a:avLst/>
              </a:prstGeom>
              <a:blipFill>
                <a:blip r:embed="rId4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22E2421-4022-A83C-D574-C4F8CAFBCD91}"/>
                  </a:ext>
                </a:extLst>
              </p:cNvPr>
              <p:cNvSpPr txBox="1"/>
              <p:nvPr/>
            </p:nvSpPr>
            <p:spPr>
              <a:xfrm>
                <a:off x="5826499" y="5048633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22E2421-4022-A83C-D574-C4F8CAFB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99" y="5048633"/>
                <a:ext cx="273536" cy="369332"/>
              </a:xfrm>
              <a:prstGeom prst="rect">
                <a:avLst/>
              </a:prstGeom>
              <a:blipFill>
                <a:blip r:embed="rId5"/>
                <a:stretch>
                  <a:fillRect l="-26667" r="-22222" b="-65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402471" y="1393042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1" y="1393042"/>
                <a:ext cx="906274" cy="369332"/>
              </a:xfrm>
              <a:prstGeom prst="rect">
                <a:avLst/>
              </a:prstGeom>
              <a:blipFill>
                <a:blip r:embed="rId6"/>
                <a:stretch>
                  <a:fillRect l="-7383" r="-6711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2AF5E80-291C-7ED6-DE30-AB9C0F046D5C}"/>
                  </a:ext>
                </a:extLst>
              </p:cNvPr>
              <p:cNvSpPr txBox="1"/>
              <p:nvPr/>
            </p:nvSpPr>
            <p:spPr>
              <a:xfrm>
                <a:off x="4295800" y="2374815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2AF5E80-291C-7ED6-DE30-AB9C0F04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2374815"/>
                <a:ext cx="316497" cy="369332"/>
              </a:xfrm>
              <a:prstGeom prst="rect">
                <a:avLst/>
              </a:prstGeom>
              <a:blipFill>
                <a:blip r:embed="rId7"/>
                <a:stretch>
                  <a:fillRect l="-25000" t="-38333" r="-69231" b="-15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364ECFE-BE6C-31CE-9406-75F13A9F4E33}"/>
                  </a:ext>
                </a:extLst>
              </p:cNvPr>
              <p:cNvSpPr txBox="1"/>
              <p:nvPr/>
            </p:nvSpPr>
            <p:spPr>
              <a:xfrm>
                <a:off x="5231904" y="3626701"/>
                <a:ext cx="3236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364ECFE-BE6C-31CE-9406-75F13A9F4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626701"/>
                <a:ext cx="323614" cy="369332"/>
              </a:xfrm>
              <a:prstGeom prst="rect">
                <a:avLst/>
              </a:prstGeom>
              <a:blipFill>
                <a:blip r:embed="rId8"/>
                <a:stretch>
                  <a:fillRect l="-22642" t="-37705" r="-69811"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B55AC1-6B2D-5B6E-F719-61A6CD955D67}"/>
                  </a:ext>
                </a:extLst>
              </p:cNvPr>
              <p:cNvSpPr txBox="1"/>
              <p:nvPr/>
            </p:nvSpPr>
            <p:spPr>
              <a:xfrm>
                <a:off x="11464525" y="1891991"/>
                <a:ext cx="41312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5FB55AC1-6B2D-5B6E-F719-61A6CD95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525" y="1891991"/>
                <a:ext cx="413126" cy="414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>
            <a:extLst>
              <a:ext uri="{FF2B5EF4-FFF2-40B4-BE49-F238E27FC236}">
                <a16:creationId xmlns:a16="http://schemas.microsoft.com/office/drawing/2014/main" id="{E1EC6B81-5D1D-3980-1346-7189F6E7E5C1}"/>
              </a:ext>
            </a:extLst>
          </p:cNvPr>
          <p:cNvGrpSpPr/>
          <p:nvPr/>
        </p:nvGrpSpPr>
        <p:grpSpPr>
          <a:xfrm>
            <a:off x="693829" y="5195267"/>
            <a:ext cx="3744416" cy="1502049"/>
            <a:chOff x="7257545" y="4945647"/>
            <a:chExt cx="3744416" cy="103488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DC9AB75E-91C3-8B03-0ABD-80B085F3063C}"/>
                </a:ext>
              </a:extLst>
            </p:cNvPr>
            <p:cNvSpPr/>
            <p:nvPr/>
          </p:nvSpPr>
          <p:spPr>
            <a:xfrm>
              <a:off x="7257545" y="4945647"/>
              <a:ext cx="3744416" cy="1034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03D3C347-4300-6E4D-6BE6-E732903ED704}"/>
                    </a:ext>
                  </a:extLst>
                </p:cNvPr>
                <p:cNvSpPr txBox="1"/>
                <p:nvPr/>
              </p:nvSpPr>
              <p:spPr>
                <a:xfrm>
                  <a:off x="7594875" y="5107247"/>
                  <a:ext cx="3032818" cy="569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C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bSup>
                          <m:sSubSup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acc>
                              <m:accPr>
                                <m:chr m:val="⃗"/>
                                <m:ctrlPr>
                                  <a:rPr lang="es-CL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s-CL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CL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s-CL" sz="280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03D3C347-4300-6E4D-6BE6-E732903ED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875" y="5107247"/>
                  <a:ext cx="3032818" cy="569892"/>
                </a:xfrm>
                <a:prstGeom prst="rect">
                  <a:avLst/>
                </a:prstGeom>
                <a:blipFill>
                  <a:blip r:embed="rId10"/>
                  <a:stretch>
                    <a:fillRect b="-1703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51787CC-B424-9CAE-D853-4A7CA7FD7644}"/>
                  </a:ext>
                </a:extLst>
              </p:cNvPr>
              <p:cNvSpPr txBox="1"/>
              <p:nvPr/>
            </p:nvSpPr>
            <p:spPr>
              <a:xfrm>
                <a:off x="5779711" y="5462216"/>
                <a:ext cx="4219553" cy="827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=4∗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8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51787CC-B424-9CAE-D853-4A7CA7FD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11" y="5462216"/>
                <a:ext cx="4219553" cy="827150"/>
              </a:xfrm>
              <a:prstGeom prst="rect">
                <a:avLst/>
              </a:prstGeom>
              <a:blipFill>
                <a:blip r:embed="rId11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EA331A-C3B7-6CB4-CDBE-3D5396816EE9}"/>
              </a:ext>
            </a:extLst>
          </p:cNvPr>
          <p:cNvCxnSpPr>
            <a:cxnSpLocks/>
          </p:cNvCxnSpPr>
          <p:nvPr/>
        </p:nvCxnSpPr>
        <p:spPr>
          <a:xfrm flipV="1">
            <a:off x="11353800" y="3140033"/>
            <a:ext cx="0" cy="57606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074DDC-969E-B355-BABE-36BF053E93BE}"/>
              </a:ext>
            </a:extLst>
          </p:cNvPr>
          <p:cNvCxnSpPr>
            <a:cxnSpLocks/>
          </p:cNvCxnSpPr>
          <p:nvPr/>
        </p:nvCxnSpPr>
        <p:spPr>
          <a:xfrm>
            <a:off x="11136560" y="3717032"/>
            <a:ext cx="14523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51141F-7AC7-62B5-35CC-0063377A84ED}"/>
              </a:ext>
            </a:extLst>
          </p:cNvPr>
          <p:cNvSpPr txBox="1"/>
          <p:nvPr/>
        </p:nvSpPr>
        <p:spPr>
          <a:xfrm>
            <a:off x="11356513" y="32129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1AD048-9AF1-8A9D-DA18-C184D734D9A8}"/>
              </a:ext>
            </a:extLst>
          </p:cNvPr>
          <p:cNvCxnSpPr>
            <a:cxnSpLocks/>
          </p:cNvCxnSpPr>
          <p:nvPr/>
        </p:nvCxnSpPr>
        <p:spPr>
          <a:xfrm>
            <a:off x="977921" y="3294704"/>
            <a:ext cx="324037" cy="104411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0E48452F-8EF0-9128-3A0E-8C7DCF4ACEE3}"/>
              </a:ext>
            </a:extLst>
          </p:cNvPr>
          <p:cNvSpPr/>
          <p:nvPr/>
        </p:nvSpPr>
        <p:spPr>
          <a:xfrm rot="15435678">
            <a:off x="1139865" y="4310325"/>
            <a:ext cx="72008" cy="230656"/>
          </a:xfrm>
          <a:prstGeom prst="lef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E75D64-3E40-E28A-FFA7-363FC20D99B2}"/>
                  </a:ext>
                </a:extLst>
              </p:cNvPr>
              <p:cNvSpPr txBox="1"/>
              <p:nvPr/>
            </p:nvSpPr>
            <p:spPr>
              <a:xfrm>
                <a:off x="661310" y="4446771"/>
                <a:ext cx="1108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E75D64-3E40-E28A-FFA7-363FC20D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0" y="4446771"/>
                <a:ext cx="11083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675E19-4559-A182-AFAF-613CEC1685F4}"/>
                  </a:ext>
                </a:extLst>
              </p:cNvPr>
              <p:cNvSpPr txBox="1"/>
              <p:nvPr/>
            </p:nvSpPr>
            <p:spPr>
              <a:xfrm>
                <a:off x="3754342" y="3688012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675E19-4559-A182-AFAF-613CEC168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342" y="3688012"/>
                <a:ext cx="3741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02BD0A-2476-4651-B729-898D90B7958E}"/>
              </a:ext>
            </a:extLst>
          </p:cNvPr>
          <p:cNvCxnSpPr/>
          <p:nvPr/>
        </p:nvCxnSpPr>
        <p:spPr>
          <a:xfrm flipV="1">
            <a:off x="2855640" y="3971037"/>
            <a:ext cx="1512168" cy="34027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Arco 22">
            <a:extLst>
              <a:ext uri="{FF2B5EF4-FFF2-40B4-BE49-F238E27FC236}">
                <a16:creationId xmlns:a16="http://schemas.microsoft.com/office/drawing/2014/main" id="{D8200453-D17C-FE98-E760-18ADAD09BF2C}"/>
              </a:ext>
            </a:extLst>
          </p:cNvPr>
          <p:cNvSpPr/>
          <p:nvPr/>
        </p:nvSpPr>
        <p:spPr>
          <a:xfrm>
            <a:off x="2706090" y="3789040"/>
            <a:ext cx="432047" cy="432048"/>
          </a:xfrm>
          <a:prstGeom prst="arc">
            <a:avLst>
              <a:gd name="adj1" fmla="val 18781610"/>
              <a:gd name="adj2" fmla="val 178056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23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dos fuentes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2" y="2987150"/>
            <a:ext cx="10920536" cy="3613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3C50299-0D81-491F-AA88-01FC003AAB34}"/>
                  </a:ext>
                </a:extLst>
              </p:cNvPr>
              <p:cNvSpPr txBox="1"/>
              <p:nvPr/>
            </p:nvSpPr>
            <p:spPr>
              <a:xfrm>
                <a:off x="607207" y="1432067"/>
                <a:ext cx="2401298" cy="78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CL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3C50299-0D81-491F-AA88-01FC003A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7" y="1432067"/>
                <a:ext cx="2401298" cy="782074"/>
              </a:xfrm>
              <a:prstGeom prst="rect">
                <a:avLst/>
              </a:prstGeom>
              <a:blipFill>
                <a:blip r:embed="rId3"/>
                <a:stretch>
                  <a:fillRect b="-148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16A97F7-D613-4633-AAFB-871E5C2517A1}"/>
                  </a:ext>
                </a:extLst>
              </p:cNvPr>
              <p:cNvSpPr txBox="1"/>
              <p:nvPr/>
            </p:nvSpPr>
            <p:spPr>
              <a:xfrm>
                <a:off x="4256122" y="1432067"/>
                <a:ext cx="2976904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func>
                                        <m:funcPr>
                                          <m:ctrlPr>
                                            <a:rPr lang="es-C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CL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s-C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16A97F7-D613-4633-AAFB-871E5C251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22" y="1432067"/>
                <a:ext cx="2976904" cy="902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C265726-4242-4905-B2E1-35347CA1B28E}"/>
                  </a:ext>
                </a:extLst>
              </p:cNvPr>
              <p:cNvSpPr txBox="1"/>
              <p:nvPr/>
            </p:nvSpPr>
            <p:spPr>
              <a:xfrm>
                <a:off x="8796690" y="1432066"/>
                <a:ext cx="2557110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C265726-4242-4905-B2E1-35347CA1B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90" y="1432066"/>
                <a:ext cx="2557110" cy="902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3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N fuentes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A60C38-DA5E-4BC9-A80B-855070D3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5" y="1351360"/>
            <a:ext cx="4248472" cy="5506640"/>
          </a:xfrm>
          <a:prstGeom prst="rect">
            <a:avLst/>
          </a:prstGeom>
        </p:spPr>
      </p:pic>
      <p:pic>
        <p:nvPicPr>
          <p:cNvPr id="1028" name="Picture 4" descr="HARDWARE: CD -DVD - BLU-RAY">
            <a:extLst>
              <a:ext uri="{FF2B5EF4-FFF2-40B4-BE49-F238E27FC236}">
                <a16:creationId xmlns:a16="http://schemas.microsoft.com/office/drawing/2014/main" id="{573A064A-5E3C-4891-91ED-D6B5184FE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97" b="-20883"/>
          <a:stretch/>
        </p:blipFill>
        <p:spPr bwMode="auto">
          <a:xfrm>
            <a:off x="335360" y="1268759"/>
            <a:ext cx="5858906" cy="55066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Sony dejará de fabricar reproductores de CD, DVD y Blu-Ray">
            <a:extLst>
              <a:ext uri="{FF2B5EF4-FFF2-40B4-BE49-F238E27FC236}">
                <a16:creationId xmlns:a16="http://schemas.microsoft.com/office/drawing/2014/main" id="{4AB5B81F-4A54-4042-BD49-A929523D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81" y="1817743"/>
            <a:ext cx="4689834" cy="392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8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N fuentes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A60C38-DA5E-4BC9-A80B-855070D3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5" y="1351360"/>
            <a:ext cx="4248472" cy="550664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22DF2C4B-C79B-2F53-0DF7-140849BC9416}"/>
              </a:ext>
            </a:extLst>
          </p:cNvPr>
          <p:cNvGrpSpPr/>
          <p:nvPr/>
        </p:nvGrpSpPr>
        <p:grpSpPr>
          <a:xfrm>
            <a:off x="5490678" y="1436097"/>
            <a:ext cx="6500377" cy="3422445"/>
            <a:chOff x="5490678" y="1436097"/>
            <a:chExt cx="6500377" cy="342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E1F49D38-59A3-D7E4-EAF0-937738D3C083}"/>
                    </a:ext>
                  </a:extLst>
                </p:cNvPr>
                <p:cNvSpPr txBox="1"/>
                <p:nvPr/>
              </p:nvSpPr>
              <p:spPr>
                <a:xfrm>
                  <a:off x="5490678" y="3288882"/>
                  <a:ext cx="4936946" cy="156966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3200"/>
                    <a:t>¡Debemos sumar los </a:t>
                  </a:r>
                  <a14:m>
                    <m:oMath xmlns:m="http://schemas.openxmlformats.org/officeDocument/2006/math">
                      <m:r>
                        <a:rPr lang="es-CL" sz="32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CL" sz="3200"/>
                    <a:t>  campos eléctricos en el punto </a:t>
                  </a:r>
                  <a14:m>
                    <m:oMath xmlns:m="http://schemas.openxmlformats.org/officeDocument/2006/math">
                      <m:r>
                        <a:rPr lang="es-CL" sz="32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s-CL" sz="3200"/>
                    <a:t>!</a:t>
                  </a:r>
                </a:p>
              </p:txBody>
            </p:sp>
          </mc:Choice>
          <mc:Fallback xmlns="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E1F49D38-59A3-D7E4-EAF0-937738D3C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678" y="3288882"/>
                  <a:ext cx="4936946" cy="1569660"/>
                </a:xfrm>
                <a:prstGeom prst="rect">
                  <a:avLst/>
                </a:prstGeom>
                <a:blipFill>
                  <a:blip r:embed="rId4"/>
                  <a:stretch>
                    <a:fillRect t="-4669" b="-12451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56FCB471-D453-5F1D-A07B-97283C056560}"/>
                    </a:ext>
                  </a:extLst>
                </p:cNvPr>
                <p:cNvSpPr txBox="1"/>
                <p:nvPr/>
              </p:nvSpPr>
              <p:spPr>
                <a:xfrm>
                  <a:off x="11477774" y="1436097"/>
                  <a:ext cx="5132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s-CL" b="1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56FCB471-D453-5F1D-A07B-97283C056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7774" y="1436097"/>
                  <a:ext cx="51328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6098C9E1-4B14-DA75-E7D4-35093F97FC8F}"/>
              </a:ext>
            </a:extLst>
          </p:cNvPr>
          <p:cNvGrpSpPr/>
          <p:nvPr/>
        </p:nvGrpSpPr>
        <p:grpSpPr>
          <a:xfrm>
            <a:off x="10380476" y="1340768"/>
            <a:ext cx="1656184" cy="5450538"/>
            <a:chOff x="10380476" y="1340768"/>
            <a:chExt cx="1656184" cy="5450538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16B7C566-C713-C0D4-546E-50B1BD23D01B}"/>
                </a:ext>
              </a:extLst>
            </p:cNvPr>
            <p:cNvCxnSpPr/>
            <p:nvPr/>
          </p:nvCxnSpPr>
          <p:spPr>
            <a:xfrm>
              <a:off x="11208568" y="1340768"/>
              <a:ext cx="0" cy="48965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77C56F7-726E-2411-FD0D-15AAE310EEE4}"/>
                </a:ext>
              </a:extLst>
            </p:cNvPr>
            <p:cNvSpPr txBox="1"/>
            <p:nvPr/>
          </p:nvSpPr>
          <p:spPr>
            <a:xfrm>
              <a:off x="10380476" y="632964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/>
                <a:t>Pantalla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E4266-3E81-D308-A82E-63DC9257D9F9}"/>
              </a:ext>
            </a:extLst>
          </p:cNvPr>
          <p:cNvCxnSpPr/>
          <p:nvPr/>
        </p:nvCxnSpPr>
        <p:spPr>
          <a:xfrm>
            <a:off x="2567608" y="2348880"/>
            <a:ext cx="504056" cy="122413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9D9586-1F70-14FD-3503-57E4E1D6A2BF}"/>
              </a:ext>
            </a:extLst>
          </p:cNvPr>
          <p:cNvCxnSpPr>
            <a:cxnSpLocks/>
          </p:cNvCxnSpPr>
          <p:nvPr/>
        </p:nvCxnSpPr>
        <p:spPr>
          <a:xfrm>
            <a:off x="2567608" y="3043083"/>
            <a:ext cx="252028" cy="60194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251387-8A11-4484-875F-982D8E62ABA8}"/>
                  </a:ext>
                </a:extLst>
              </p:cNvPr>
              <p:cNvSpPr txBox="1"/>
              <p:nvPr/>
            </p:nvSpPr>
            <p:spPr>
              <a:xfrm>
                <a:off x="2736891" y="3152001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CL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251387-8A11-4484-875F-982D8E62A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91" y="3152001"/>
                <a:ext cx="190757" cy="276999"/>
              </a:xfrm>
              <a:prstGeom prst="rect">
                <a:avLst/>
              </a:prstGeom>
              <a:blipFill>
                <a:blip r:embed="rId6"/>
                <a:stretch>
                  <a:fillRect l="-32258" r="-29032" b="-6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6CB5-AB15-A461-108E-862B1AF5735B}"/>
                  </a:ext>
                </a:extLst>
              </p:cNvPr>
              <p:cNvSpPr txBox="1"/>
              <p:nvPr/>
            </p:nvSpPr>
            <p:spPr>
              <a:xfrm>
                <a:off x="2707080" y="3846204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CL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6CB5-AB15-A461-108E-862B1AF57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080" y="3846204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 l="-29032" r="-32258"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CC6B75-946E-E8AF-AF7A-12FD7CA072DE}"/>
                  </a:ext>
                </a:extLst>
              </p:cNvPr>
              <p:cNvSpPr txBox="1"/>
              <p:nvPr/>
            </p:nvSpPr>
            <p:spPr>
              <a:xfrm>
                <a:off x="2980338" y="3767520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L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CL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CC6B75-946E-E8AF-AF7A-12FD7CA0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338" y="3767520"/>
                <a:ext cx="190757" cy="276999"/>
              </a:xfrm>
              <a:prstGeom prst="rect">
                <a:avLst/>
              </a:prstGeom>
              <a:blipFill>
                <a:blip r:embed="rId8"/>
                <a:stretch>
                  <a:fillRect l="-32258" r="-29032" b="-888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6678D716-F518-1897-9905-A7630FA86A3D}"/>
              </a:ext>
            </a:extLst>
          </p:cNvPr>
          <p:cNvSpPr/>
          <p:nvPr/>
        </p:nvSpPr>
        <p:spPr>
          <a:xfrm rot="14706879">
            <a:off x="2686194" y="2986165"/>
            <a:ext cx="108145" cy="2060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8F424FC-2A47-BBCB-8E47-FE7B4993F146}"/>
              </a:ext>
            </a:extLst>
          </p:cNvPr>
          <p:cNvSpPr/>
          <p:nvPr/>
        </p:nvSpPr>
        <p:spPr>
          <a:xfrm rot="14706879">
            <a:off x="2917773" y="3593622"/>
            <a:ext cx="108145" cy="2060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86025DE-9938-C849-71F4-1C443117F084}"/>
              </a:ext>
            </a:extLst>
          </p:cNvPr>
          <p:cNvSpPr/>
          <p:nvPr/>
        </p:nvSpPr>
        <p:spPr>
          <a:xfrm rot="14706879">
            <a:off x="2705724" y="3686023"/>
            <a:ext cx="108145" cy="2060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9253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N fuentes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1032387" y="1607574"/>
            <a:ext cx="602204" cy="4073035"/>
            <a:chOff x="1032387" y="1607574"/>
            <a:chExt cx="602204" cy="4073035"/>
          </a:xfrm>
        </p:grpSpPr>
        <p:sp>
          <p:nvSpPr>
            <p:cNvPr id="4" name="Forma libre 3"/>
            <p:cNvSpPr/>
            <p:nvPr/>
          </p:nvSpPr>
          <p:spPr>
            <a:xfrm>
              <a:off x="1032387" y="1607574"/>
              <a:ext cx="412955" cy="4055807"/>
            </a:xfrm>
            <a:custGeom>
              <a:avLst/>
              <a:gdLst>
                <a:gd name="connsiteX0" fmla="*/ 0 w 412955"/>
                <a:gd name="connsiteY0" fmla="*/ 4055807 h 4055807"/>
                <a:gd name="connsiteX1" fmla="*/ 412955 w 412955"/>
                <a:gd name="connsiteY1" fmla="*/ 4055807 h 4055807"/>
                <a:gd name="connsiteX2" fmla="*/ 162232 w 412955"/>
                <a:gd name="connsiteY2" fmla="*/ 0 h 4055807"/>
                <a:gd name="connsiteX3" fmla="*/ 0 w 412955"/>
                <a:gd name="connsiteY3" fmla="*/ 4055807 h 405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955" h="4055807">
                  <a:moveTo>
                    <a:pt x="0" y="4055807"/>
                  </a:moveTo>
                  <a:lnTo>
                    <a:pt x="412955" y="4055807"/>
                  </a:lnTo>
                  <a:lnTo>
                    <a:pt x="162232" y="0"/>
                  </a:lnTo>
                  <a:lnTo>
                    <a:pt x="0" y="4055807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Forma libre 5"/>
            <p:cNvSpPr/>
            <p:nvPr/>
          </p:nvSpPr>
          <p:spPr>
            <a:xfrm>
              <a:off x="1440382" y="5445940"/>
              <a:ext cx="194209" cy="234669"/>
            </a:xfrm>
            <a:custGeom>
              <a:avLst/>
              <a:gdLst>
                <a:gd name="connsiteX0" fmla="*/ 0 w 194209"/>
                <a:gd name="connsiteY0" fmla="*/ 0 h 234669"/>
                <a:gd name="connsiteX1" fmla="*/ 178025 w 194209"/>
                <a:gd name="connsiteY1" fmla="*/ 0 h 234669"/>
                <a:gd name="connsiteX2" fmla="*/ 194209 w 194209"/>
                <a:gd name="connsiteY2" fmla="*/ 234669 h 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209" h="234669">
                  <a:moveTo>
                    <a:pt x="0" y="0"/>
                  </a:moveTo>
                  <a:lnTo>
                    <a:pt x="178025" y="0"/>
                  </a:lnTo>
                  <a:lnTo>
                    <a:pt x="194209" y="23466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983432" y="1844824"/>
            <a:ext cx="3995066" cy="4402737"/>
            <a:chOff x="983432" y="1865836"/>
            <a:chExt cx="3995066" cy="4402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1245703" y="5683798"/>
                  <a:ext cx="5501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32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703" y="5683798"/>
                  <a:ext cx="55015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de flecha 11"/>
            <p:cNvCxnSpPr/>
            <p:nvPr/>
          </p:nvCxnSpPr>
          <p:spPr>
            <a:xfrm flipV="1">
              <a:off x="2135560" y="5301208"/>
              <a:ext cx="1080120" cy="330672"/>
            </a:xfrm>
            <a:prstGeom prst="straightConnector1">
              <a:avLst/>
            </a:prstGeom>
            <a:ln w="76200">
              <a:solidFill>
                <a:srgbClr val="EC2B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V="1">
              <a:off x="3215680" y="4600386"/>
              <a:ext cx="866736" cy="700822"/>
            </a:xfrm>
            <a:prstGeom prst="straightConnector1">
              <a:avLst/>
            </a:prstGeom>
            <a:ln w="76200">
              <a:solidFill>
                <a:srgbClr val="EC2B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 flipV="1">
              <a:off x="4082416" y="3690119"/>
              <a:ext cx="439374" cy="902615"/>
            </a:xfrm>
            <a:prstGeom prst="straightConnector1">
              <a:avLst/>
            </a:prstGeom>
            <a:ln w="76200">
              <a:solidFill>
                <a:srgbClr val="EC2B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V="1">
              <a:off x="4526299" y="2636912"/>
              <a:ext cx="17334" cy="1054041"/>
            </a:xfrm>
            <a:prstGeom prst="straightConnector1">
              <a:avLst/>
            </a:prstGeom>
            <a:ln w="76200">
              <a:solidFill>
                <a:srgbClr val="EC2B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/>
            <p:nvPr/>
          </p:nvCxnSpPr>
          <p:spPr>
            <a:xfrm flipV="1">
              <a:off x="1018498" y="2659460"/>
              <a:ext cx="3507801" cy="2972420"/>
            </a:xfrm>
            <a:prstGeom prst="straightConnector1">
              <a:avLst/>
            </a:prstGeom>
            <a:ln w="76200">
              <a:solidFill>
                <a:srgbClr val="D460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ángulo 56"/>
                <p:cNvSpPr/>
                <p:nvPr/>
              </p:nvSpPr>
              <p:spPr>
                <a:xfrm>
                  <a:off x="4116336" y="1865836"/>
                  <a:ext cx="721928" cy="622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57" name="Rectángulo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336" y="1865836"/>
                  <a:ext cx="721928" cy="6227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ector recto 60"/>
            <p:cNvCxnSpPr/>
            <p:nvPr/>
          </p:nvCxnSpPr>
          <p:spPr>
            <a:xfrm flipH="1">
              <a:off x="1018498" y="5631880"/>
              <a:ext cx="39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/>
            <p:nvPr/>
          </p:nvCxnSpPr>
          <p:spPr>
            <a:xfrm flipH="1">
              <a:off x="2136336" y="4725144"/>
              <a:ext cx="2842162" cy="906736"/>
            </a:xfrm>
            <a:prstGeom prst="line">
              <a:avLst/>
            </a:prstGeom>
            <a:ln w="28575">
              <a:solidFill>
                <a:srgbClr val="000000">
                  <a:alpha val="2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Rectángulo 1027"/>
                <p:cNvSpPr/>
                <p:nvPr/>
              </p:nvSpPr>
              <p:spPr>
                <a:xfrm>
                  <a:off x="3410987" y="5233181"/>
                  <a:ext cx="3995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s-ES_tradnl"/>
                </a:p>
              </p:txBody>
            </p:sp>
          </mc:Choice>
          <mc:Fallback xmlns="">
            <p:sp>
              <p:nvSpPr>
                <p:cNvPr id="1028" name="Rectángulo 10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987" y="5233181"/>
                  <a:ext cx="39959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ector recto de flecha 4"/>
            <p:cNvCxnSpPr/>
            <p:nvPr/>
          </p:nvCxnSpPr>
          <p:spPr>
            <a:xfrm>
              <a:off x="983432" y="5661248"/>
              <a:ext cx="1152128" cy="0"/>
            </a:xfrm>
            <a:prstGeom prst="straightConnector1">
              <a:avLst/>
            </a:prstGeom>
            <a:ln w="76200">
              <a:solidFill>
                <a:srgbClr val="EC2B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/>
          <p:cNvGrpSpPr/>
          <p:nvPr/>
        </p:nvGrpSpPr>
        <p:grpSpPr>
          <a:xfrm>
            <a:off x="1199456" y="1637071"/>
            <a:ext cx="3303638" cy="2433484"/>
            <a:chOff x="1209368" y="1637071"/>
            <a:chExt cx="3303638" cy="2433484"/>
          </a:xfrm>
        </p:grpSpPr>
        <p:sp>
          <p:nvSpPr>
            <p:cNvPr id="3" name="Forma libre 2"/>
            <p:cNvSpPr/>
            <p:nvPr/>
          </p:nvSpPr>
          <p:spPr>
            <a:xfrm>
              <a:off x="1209368" y="1637071"/>
              <a:ext cx="3303638" cy="2433484"/>
            </a:xfrm>
            <a:custGeom>
              <a:avLst/>
              <a:gdLst>
                <a:gd name="connsiteX0" fmla="*/ 0 w 3303638"/>
                <a:gd name="connsiteY0" fmla="*/ 0 h 2433484"/>
                <a:gd name="connsiteX1" fmla="*/ 1651819 w 3303638"/>
                <a:gd name="connsiteY1" fmla="*/ 2433484 h 2433484"/>
                <a:gd name="connsiteX2" fmla="*/ 3303638 w 3303638"/>
                <a:gd name="connsiteY2" fmla="*/ 988142 h 2433484"/>
                <a:gd name="connsiteX3" fmla="*/ 0 w 3303638"/>
                <a:gd name="connsiteY3" fmla="*/ 0 h 24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3638" h="2433484">
                  <a:moveTo>
                    <a:pt x="0" y="0"/>
                  </a:moveTo>
                  <a:lnTo>
                    <a:pt x="1651819" y="2433484"/>
                  </a:lnTo>
                  <a:lnTo>
                    <a:pt x="3303638" y="988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Forma libre 15"/>
            <p:cNvSpPr/>
            <p:nvPr/>
          </p:nvSpPr>
          <p:spPr>
            <a:xfrm>
              <a:off x="2755557" y="3805881"/>
              <a:ext cx="216243" cy="117389"/>
            </a:xfrm>
            <a:custGeom>
              <a:avLst/>
              <a:gdLst>
                <a:gd name="connsiteX0" fmla="*/ 0 w 216243"/>
                <a:gd name="connsiteY0" fmla="*/ 117389 h 117389"/>
                <a:gd name="connsiteX1" fmla="*/ 148281 w 216243"/>
                <a:gd name="connsiteY1" fmla="*/ 0 h 117389"/>
                <a:gd name="connsiteX2" fmla="*/ 216243 w 216243"/>
                <a:gd name="connsiteY2" fmla="*/ 117389 h 11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43" h="117389">
                  <a:moveTo>
                    <a:pt x="0" y="117389"/>
                  </a:moveTo>
                  <a:lnTo>
                    <a:pt x="148281" y="0"/>
                  </a:lnTo>
                  <a:lnTo>
                    <a:pt x="216243" y="11738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ángulo 71"/>
              <p:cNvSpPr/>
              <p:nvPr/>
            </p:nvSpPr>
            <p:spPr>
              <a:xfrm>
                <a:off x="6498270" y="1548312"/>
                <a:ext cx="2665025" cy="1338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𝜌</m:t>
                      </m:r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i="1">
                              <a:latin typeface="Cambria Math" charset="0"/>
                            </a:rPr>
                            <m:t>𝑁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s-ES" sz="28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_tradnl" sz="2800"/>
              </a:p>
              <a:p>
                <a:endParaRPr lang="es-ES_tradnl" sz="2800"/>
              </a:p>
            </p:txBody>
          </p:sp>
        </mc:Choice>
        <mc:Fallback xmlns="">
          <p:sp>
            <p:nvSpPr>
              <p:cNvPr id="72" name="Rectángulo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270" y="1548312"/>
                <a:ext cx="2665025" cy="1338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/>
          <p:cNvGrpSpPr/>
          <p:nvPr/>
        </p:nvGrpSpPr>
        <p:grpSpPr>
          <a:xfrm>
            <a:off x="623392" y="1578059"/>
            <a:ext cx="3882395" cy="4083189"/>
            <a:chOff x="623392" y="1578059"/>
            <a:chExt cx="3882395" cy="4083189"/>
          </a:xfrm>
        </p:grpSpPr>
        <p:cxnSp>
          <p:nvCxnSpPr>
            <p:cNvPr id="25" name="Conector recto 24"/>
            <p:cNvCxnSpPr/>
            <p:nvPr/>
          </p:nvCxnSpPr>
          <p:spPr>
            <a:xfrm flipH="1">
              <a:off x="1018498" y="1628800"/>
              <a:ext cx="182070" cy="4032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1200568" y="1628798"/>
              <a:ext cx="3305219" cy="10306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ángulo 53"/>
                <p:cNvSpPr/>
                <p:nvPr/>
              </p:nvSpPr>
              <p:spPr>
                <a:xfrm>
                  <a:off x="623392" y="3858106"/>
                  <a:ext cx="47275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𝜌</m:t>
                        </m:r>
                      </m:oMath>
                    </m:oMathPara>
                  </a14:m>
                  <a:endParaRPr lang="es-ES" sz="2800" b="0" i="1"/>
                </a:p>
              </p:txBody>
            </p:sp>
          </mc:Choice>
          <mc:Fallback xmlns="">
            <p:sp>
              <p:nvSpPr>
                <p:cNvPr id="54" name="Rectángulo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92" y="3858106"/>
                  <a:ext cx="47275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ángulo 72"/>
                <p:cNvSpPr/>
                <p:nvPr/>
              </p:nvSpPr>
              <p:spPr>
                <a:xfrm>
                  <a:off x="2894588" y="1578059"/>
                  <a:ext cx="47275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𝜌</m:t>
                        </m:r>
                      </m:oMath>
                    </m:oMathPara>
                  </a14:m>
                  <a:endParaRPr lang="es-ES" sz="2800" b="0" i="1"/>
                </a:p>
              </p:txBody>
            </p:sp>
          </mc:Choice>
          <mc:Fallback xmlns="">
            <p:sp>
              <p:nvSpPr>
                <p:cNvPr id="73" name="Rectángulo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588" y="1578059"/>
                  <a:ext cx="47275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ángulo 73"/>
              <p:cNvSpPr/>
              <p:nvPr/>
            </p:nvSpPr>
            <p:spPr>
              <a:xfrm>
                <a:off x="6725992" y="3005463"/>
                <a:ext cx="2209579" cy="1333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𝜌</m:t>
                      </m:r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i="1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s-ES" sz="28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_tradnl" sz="2800"/>
              </a:p>
              <a:p>
                <a:endParaRPr lang="es-ES_tradnl" sz="2800"/>
              </a:p>
            </p:txBody>
          </p:sp>
        </mc:Choice>
        <mc:Fallback xmlns="">
          <p:sp>
            <p:nvSpPr>
              <p:cNvPr id="74" name="Rectángulo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92" y="3005463"/>
                <a:ext cx="2209579" cy="1333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Agrupar 10"/>
          <p:cNvGrpSpPr/>
          <p:nvPr/>
        </p:nvGrpSpPr>
        <p:grpSpPr>
          <a:xfrm>
            <a:off x="560909" y="1484784"/>
            <a:ext cx="1953405" cy="3009417"/>
            <a:chOff x="554592" y="1473174"/>
            <a:chExt cx="1953405" cy="3009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uadroTexto 52"/>
                <p:cNvSpPr txBox="1"/>
                <p:nvPr/>
              </p:nvSpPr>
              <p:spPr>
                <a:xfrm>
                  <a:off x="1749417" y="1976490"/>
                  <a:ext cx="530658" cy="5788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s-ES" sz="2000" b="0" i="1" smtClean="0"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b="0" i="1" smtClean="0">
                                <a:latin typeface="Cambria Math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53" name="CuadroTexto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9417" y="1976490"/>
                  <a:ext cx="530658" cy="578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uadroTexto 54"/>
                <p:cNvSpPr txBox="1"/>
                <p:nvPr/>
              </p:nvSpPr>
              <p:spPr>
                <a:xfrm>
                  <a:off x="1100049" y="3687946"/>
                  <a:ext cx="237949" cy="5788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b="0" i="1" smtClean="0">
                                <a:latin typeface="Cambria Math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55" name="CuadroTexto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049" y="3687946"/>
                  <a:ext cx="237949" cy="578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Arco 1030"/>
            <p:cNvSpPr/>
            <p:nvPr/>
          </p:nvSpPr>
          <p:spPr>
            <a:xfrm rot="4602684">
              <a:off x="1164729" y="1504272"/>
              <a:ext cx="1374366" cy="1312170"/>
            </a:xfrm>
            <a:prstGeom prst="arc">
              <a:avLst>
                <a:gd name="adj1" fmla="val 16395530"/>
                <a:gd name="adj2" fmla="val 0"/>
              </a:avLst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6" name="Arco 75"/>
            <p:cNvSpPr/>
            <p:nvPr/>
          </p:nvSpPr>
          <p:spPr>
            <a:xfrm rot="8042659">
              <a:off x="523494" y="3139323"/>
              <a:ext cx="1374366" cy="1312170"/>
            </a:xfrm>
            <a:prstGeom prst="arc">
              <a:avLst>
                <a:gd name="adj1" fmla="val 18205419"/>
                <a:gd name="adj2" fmla="val 19714551"/>
              </a:avLst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6498270" y="4725146"/>
                <a:ext cx="4411272" cy="2074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charset="0"/>
                        </a:rPr>
                        <m:t>𝐼</m:t>
                      </m:r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𝐼𝑜</m:t>
                      </m:r>
                      <m:r>
                        <a:rPr lang="es-ES" sz="2800" b="0" i="1" smtClean="0">
                          <a:latin typeface="Cambria Math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2800" b="0" i="1" smtClean="0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s-ES" sz="2800" b="0" i="1" smtClean="0">
                                              <a:latin typeface="Cambria Math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s-ES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2800" b="0" i="1" smtClean="0">
                                              <a:latin typeface="Cambria Math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s-ES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2800"/>
              </a:p>
              <a:p>
                <a:endParaRPr lang="es-ES_tradnl" sz="280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270" y="4725146"/>
                <a:ext cx="4411272" cy="20740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1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N fuentes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189072" y="1247433"/>
                <a:ext cx="871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2" y="1247433"/>
                <a:ext cx="871457" cy="369332"/>
              </a:xfrm>
              <a:prstGeom prst="rect">
                <a:avLst/>
              </a:prstGeom>
              <a:blipFill>
                <a:blip r:embed="rId3"/>
                <a:stretch>
                  <a:fillRect l="-7692" r="-6993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/>
              <p:nvPr/>
            </p:nvSpPr>
            <p:spPr>
              <a:xfrm>
                <a:off x="185114" y="2020487"/>
                <a:ext cx="242777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EFF023D2-9F7F-65A1-B087-BC257C31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4" y="2020487"/>
                <a:ext cx="2427779" cy="445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/>
              <p:nvPr/>
            </p:nvSpPr>
            <p:spPr>
              <a:xfrm>
                <a:off x="185114" y="2607761"/>
                <a:ext cx="2434897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A9C85511-7095-7CCB-4C8C-4D12D28F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4" y="2607761"/>
                <a:ext cx="2434897" cy="445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CC56405-F9B5-5947-1771-FCBA6115F058}"/>
                  </a:ext>
                </a:extLst>
              </p:cNvPr>
              <p:cNvSpPr txBox="1"/>
              <p:nvPr/>
            </p:nvSpPr>
            <p:spPr>
              <a:xfrm>
                <a:off x="2999656" y="1393883"/>
                <a:ext cx="91796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CC56405-F9B5-5947-1771-FCBA6115F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93883"/>
                <a:ext cx="9179629" cy="445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D03BC24-6CFE-AD37-6B6E-59785E3B55A5}"/>
                  </a:ext>
                </a:extLst>
              </p:cNvPr>
              <p:cNvSpPr txBox="1"/>
              <p:nvPr/>
            </p:nvSpPr>
            <p:spPr>
              <a:xfrm>
                <a:off x="3491073" y="2091720"/>
                <a:ext cx="8787534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s-CL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D03BC24-6CFE-AD37-6B6E-59785E3B5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73" y="2091720"/>
                <a:ext cx="8787534" cy="552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94DEE89-2BB2-3C34-FBE5-7589FA4773B3}"/>
                  </a:ext>
                </a:extLst>
              </p:cNvPr>
              <p:cNvSpPr txBox="1"/>
              <p:nvPr/>
            </p:nvSpPr>
            <p:spPr>
              <a:xfrm>
                <a:off x="3491073" y="2896509"/>
                <a:ext cx="6936578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94DEE89-2BB2-3C34-FBE5-7589FA47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73" y="2896509"/>
                <a:ext cx="6936578" cy="443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425D9F4-C735-4B70-6AF1-38162DF294B9}"/>
                  </a:ext>
                </a:extLst>
              </p:cNvPr>
              <p:cNvSpPr txBox="1"/>
              <p:nvPr/>
            </p:nvSpPr>
            <p:spPr>
              <a:xfrm>
                <a:off x="185114" y="3195036"/>
                <a:ext cx="2434897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425D9F4-C735-4B70-6AF1-38162DF2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4" y="3195036"/>
                <a:ext cx="2434897" cy="445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298A41-75EC-C610-EC7E-999AC7C16399}"/>
                  </a:ext>
                </a:extLst>
              </p:cNvPr>
              <p:cNvSpPr txBox="1"/>
              <p:nvPr/>
            </p:nvSpPr>
            <p:spPr>
              <a:xfrm>
                <a:off x="185114" y="4080588"/>
                <a:ext cx="254704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298A41-75EC-C610-EC7E-999AC7C16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4" y="4080588"/>
                <a:ext cx="2547043" cy="445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92F93EA-8899-1653-5E1C-15BBEC0592E1}"/>
              </a:ext>
            </a:extLst>
          </p:cNvPr>
          <p:cNvSpPr txBox="1"/>
          <p:nvPr/>
        </p:nvSpPr>
        <p:spPr>
          <a:xfrm rot="5400000">
            <a:off x="585731" y="3739052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425E7A4-4588-21A5-88E3-48358F27B506}"/>
                  </a:ext>
                </a:extLst>
              </p:cNvPr>
              <p:cNvSpPr txBox="1"/>
              <p:nvPr/>
            </p:nvSpPr>
            <p:spPr>
              <a:xfrm>
                <a:off x="3491073" y="3592294"/>
                <a:ext cx="54235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425E7A4-4588-21A5-88E3-48358F27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73" y="3592294"/>
                <a:ext cx="5423536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8B4784-BF51-DD58-4221-62201384C36C}"/>
                  </a:ext>
                </a:extLst>
              </p:cNvPr>
              <p:cNvSpPr txBox="1"/>
              <p:nvPr/>
            </p:nvSpPr>
            <p:spPr>
              <a:xfrm>
                <a:off x="4684733" y="4313964"/>
                <a:ext cx="4229876" cy="85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𝑖𝑁𝑘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88B4784-BF51-DD58-4221-62201384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733" y="4313964"/>
                <a:ext cx="4229876" cy="850361"/>
              </a:xfrm>
              <a:prstGeom prst="rect">
                <a:avLst/>
              </a:prstGeom>
              <a:blipFill>
                <a:blip r:embed="rId12"/>
                <a:stretch>
                  <a:fillRect l="-1198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985C0B4-CD7B-F93C-9136-773257EE3BEE}"/>
                  </a:ext>
                </a:extLst>
              </p:cNvPr>
              <p:cNvSpPr txBox="1"/>
              <p:nvPr/>
            </p:nvSpPr>
            <p:spPr>
              <a:xfrm>
                <a:off x="514555" y="4667862"/>
                <a:ext cx="154741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985C0B4-CD7B-F93C-9136-773257EE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5" y="4667862"/>
                <a:ext cx="1547410" cy="10384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FB1DF37-95D8-F245-8B30-7F61B647FDF8}"/>
                  </a:ext>
                </a:extLst>
              </p:cNvPr>
              <p:cNvSpPr txBox="1"/>
              <p:nvPr/>
            </p:nvSpPr>
            <p:spPr>
              <a:xfrm>
                <a:off x="1604403" y="5464117"/>
                <a:ext cx="6018122" cy="119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𝑖𝑁𝑘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𝑖𝑁𝑘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𝑖𝑁𝑘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CL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FB1DF37-95D8-F245-8B30-7F61B647F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403" y="5464117"/>
                <a:ext cx="6018122" cy="1197507"/>
              </a:xfrm>
              <a:prstGeom prst="rect">
                <a:avLst/>
              </a:prstGeom>
              <a:blipFill>
                <a:blip r:embed="rId14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9CFA229-FD8C-094E-5219-727B377F0D44}"/>
                  </a:ext>
                </a:extLst>
              </p:cNvPr>
              <p:cNvSpPr txBox="1"/>
              <p:nvPr/>
            </p:nvSpPr>
            <p:spPr>
              <a:xfrm>
                <a:off x="7589470" y="5569447"/>
                <a:ext cx="370293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𝑁𝑘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9CFA229-FD8C-094E-5219-727B377F0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470" y="5569447"/>
                <a:ext cx="3702937" cy="782265"/>
              </a:xfrm>
              <a:prstGeom prst="rect">
                <a:avLst/>
              </a:prstGeom>
              <a:blipFill>
                <a:blip r:embed="rId15"/>
                <a:stretch>
                  <a:fillRect l="-342" t="-158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21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3" grpId="0"/>
      <p:bldP spid="4" grpId="0"/>
      <p:bldP spid="6" grpId="0"/>
      <p:bldP spid="5" grpId="0"/>
      <p:bldP spid="7" grpId="0"/>
      <p:bldP spid="15" grpId="0"/>
      <p:bldP spid="16" grpId="0"/>
      <p:bldP spid="17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52" y="2420888"/>
            <a:ext cx="11522496" cy="2016224"/>
          </a:xfrm>
        </p:spPr>
        <p:txBody>
          <a:bodyPr>
            <a:normAutofit/>
          </a:bodyPr>
          <a:lstStyle/>
          <a:p>
            <a:pPr algn="ctr"/>
            <a:r>
              <a:rPr lang="es-CL"/>
              <a:t>Principio de Huygens y </a:t>
            </a:r>
            <a:br>
              <a:rPr lang="es-CL"/>
            </a:br>
            <a:r>
              <a:rPr lang="es-CL"/>
              <a:t>fenómenos de interferencia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interferencia de N fuentes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189072" y="1247433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72" y="1247433"/>
                <a:ext cx="906274" cy="369332"/>
              </a:xfrm>
              <a:prstGeom prst="rect">
                <a:avLst/>
              </a:prstGeom>
              <a:blipFill>
                <a:blip r:embed="rId2"/>
                <a:stretch>
                  <a:fillRect l="-7383" r="-6711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506AA9B-BAA5-771A-5F96-B04001D1ECD2}"/>
                  </a:ext>
                </a:extLst>
              </p:cNvPr>
              <p:cNvSpPr txBox="1"/>
              <p:nvPr/>
            </p:nvSpPr>
            <p:spPr>
              <a:xfrm>
                <a:off x="4709646" y="3221956"/>
                <a:ext cx="1860830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506AA9B-BAA5-771A-5F96-B04001D1E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646" y="3221956"/>
                <a:ext cx="1860830" cy="41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D55E731-8F82-D580-B6DC-0976E6BA85B6}"/>
                  </a:ext>
                </a:extLst>
              </p:cNvPr>
              <p:cNvSpPr txBox="1"/>
              <p:nvPr/>
            </p:nvSpPr>
            <p:spPr>
              <a:xfrm>
                <a:off x="407368" y="1910682"/>
                <a:ext cx="413260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𝑁𝑘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D55E731-8F82-D580-B6DC-0976E6BA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910682"/>
                <a:ext cx="4132605" cy="782265"/>
              </a:xfrm>
              <a:prstGeom prst="rect">
                <a:avLst/>
              </a:prstGeom>
              <a:blipFill>
                <a:blip r:embed="rId4"/>
                <a:stretch>
                  <a:fillRect l="-1227" t="-158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51BF8E7-ACC7-34D8-CD1C-61625C88D9CB}"/>
                  </a:ext>
                </a:extLst>
              </p:cNvPr>
              <p:cNvSpPr txBox="1"/>
              <p:nvPr/>
            </p:nvSpPr>
            <p:spPr>
              <a:xfrm>
                <a:off x="6888088" y="1906297"/>
                <a:ext cx="4296111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𝑁𝑘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51BF8E7-ACC7-34D8-CD1C-61625C88D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906297"/>
                <a:ext cx="4296111" cy="782265"/>
              </a:xfrm>
              <a:prstGeom prst="rect">
                <a:avLst/>
              </a:prstGeom>
              <a:blipFill>
                <a:blip r:embed="rId5"/>
                <a:stretch>
                  <a:fillRect l="-1180" t="-1613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67DFF2F-0A9C-001D-C123-989CC92FCBC4}"/>
                  </a:ext>
                </a:extLst>
              </p:cNvPr>
              <p:cNvSpPr txBox="1"/>
              <p:nvPr/>
            </p:nvSpPr>
            <p:spPr>
              <a:xfrm>
                <a:off x="2024055" y="4077072"/>
                <a:ext cx="7405232" cy="598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C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s-C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s-C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p>
                        <m:r>
                          <a:rPr lang="es-C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f>
                      <m:f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s-CL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400" i="1">
                                    <a:latin typeface="Cambria Math" panose="02040503050406030204" pitchFamily="18" charset="0"/>
                                  </a:rPr>
                                  <m:t>𝑁𝑘</m:t>
                                </m:r>
                                <m:r>
                                  <m:rPr>
                                    <m:sty m:val="p"/>
                                  </m:rPr>
                                  <a:rPr lang="es-CL" sz="24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CL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/2)</m:t>
                            </m:r>
                          </m:e>
                        </m:func>
                      </m:den>
                    </m:f>
                  </m:oMath>
                </a14:m>
                <a:r>
                  <a:rPr lang="es-C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f>
                      <m:f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s-CL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2400" i="1">
                                    <a:latin typeface="Cambria Math" panose="02040503050406030204" pitchFamily="18" charset="0"/>
                                  </a:rPr>
                                  <m:t>𝑁𝑘</m:t>
                                </m:r>
                                <m:r>
                                  <m:rPr>
                                    <m:sty m:val="p"/>
                                  </m:rPr>
                                  <a:rPr lang="es-CL" sz="24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CL" sz="24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s-CL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s-CL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400" i="1">
                                <a:latin typeface="Cambria Math" panose="02040503050406030204" pitchFamily="18" charset="0"/>
                              </a:rPr>
                              <m:t>/2)</m:t>
                            </m:r>
                          </m:e>
                        </m:func>
                      </m:den>
                    </m:f>
                  </m:oMath>
                </a14:m>
                <a:endParaRPr lang="es-CL" sz="24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67DFF2F-0A9C-001D-C123-989CC92FC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055" y="4077072"/>
                <a:ext cx="7405232" cy="598049"/>
              </a:xfrm>
              <a:prstGeom prst="rect">
                <a:avLst/>
              </a:prstGeom>
              <a:blipFill>
                <a:blip r:embed="rId6"/>
                <a:stretch>
                  <a:fillRect l="-8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DAFB3DA-C4DF-80D6-127E-818D2625EC8B}"/>
                  </a:ext>
                </a:extLst>
              </p:cNvPr>
              <p:cNvSpPr txBox="1"/>
              <p:nvPr/>
            </p:nvSpPr>
            <p:spPr>
              <a:xfrm>
                <a:off x="4188843" y="5151050"/>
                <a:ext cx="3814314" cy="1338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bSup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𝑁𝑘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CL" sz="24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s-E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CL" sz="24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s-E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DAFB3DA-C4DF-80D6-127E-818D2625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43" y="5151050"/>
                <a:ext cx="3814314" cy="1338636"/>
              </a:xfrm>
              <a:prstGeom prst="rect">
                <a:avLst/>
              </a:prstGeom>
              <a:blipFill>
                <a:blip r:embed="rId7"/>
                <a:stretch>
                  <a:fillRect l="-1987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/>
              <a:t>Intensidad interferencia de N fuentes ( igual d)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1687614"/>
            <a:ext cx="4381269" cy="328595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84789" y="496562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N=2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861550" y="496562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N=4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941028" y="496562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N=10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704373"/>
            <a:ext cx="4336578" cy="325243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700445"/>
            <a:ext cx="4347055" cy="3260291"/>
          </a:xfrm>
          <a:prstGeom prst="rect">
            <a:avLst/>
          </a:prstGeom>
        </p:spPr>
      </p:pic>
      <p:pic>
        <p:nvPicPr>
          <p:cNvPr id="1026" name="Picture 2" descr="Mathematica Logo History">
            <a:extLst>
              <a:ext uri="{FF2B5EF4-FFF2-40B4-BE49-F238E27FC236}">
                <a16:creationId xmlns:a16="http://schemas.microsoft.com/office/drawing/2014/main" id="{BF687C4B-4E24-4F68-A31E-478653F1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5412701"/>
            <a:ext cx="1223466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8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Intensidad interferencia de 10 fuentes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C455DDF-83BE-4548-92CA-51A3141C4798}"/>
              </a:ext>
            </a:extLst>
          </p:cNvPr>
          <p:cNvGrpSpPr/>
          <p:nvPr/>
        </p:nvGrpSpPr>
        <p:grpSpPr>
          <a:xfrm>
            <a:off x="119336" y="1244367"/>
            <a:ext cx="7272808" cy="5454606"/>
            <a:chOff x="119336" y="1244367"/>
            <a:chExt cx="7272808" cy="545460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1244367"/>
              <a:ext cx="7272808" cy="5454606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559496" y="1340768"/>
              <a:ext cx="848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/>
                <a:t>N=10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2B2C3BB-13DF-4E0D-8238-04BA85228982}"/>
              </a:ext>
            </a:extLst>
          </p:cNvPr>
          <p:cNvGrpSpPr/>
          <p:nvPr/>
        </p:nvGrpSpPr>
        <p:grpSpPr>
          <a:xfrm>
            <a:off x="7115980" y="1340768"/>
            <a:ext cx="4796698" cy="1059349"/>
            <a:chOff x="2945716" y="1383468"/>
            <a:chExt cx="4796698" cy="105934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89C3FFB-79FA-44BD-AC73-2DA17490A982}"/>
                </a:ext>
              </a:extLst>
            </p:cNvPr>
            <p:cNvSpPr txBox="1"/>
            <p:nvPr/>
          </p:nvSpPr>
          <p:spPr>
            <a:xfrm>
              <a:off x="2945716" y="1383468"/>
              <a:ext cx="47966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Diferencia de Camino Recorrido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3CF58954-29DF-4174-B2AA-F00A9B81F414}"/>
                    </a:ext>
                  </a:extLst>
                </p:cNvPr>
                <p:cNvSpPr txBox="1"/>
                <p:nvPr/>
              </p:nvSpPr>
              <p:spPr>
                <a:xfrm>
                  <a:off x="4007768" y="1888819"/>
                  <a:ext cx="250536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CL" sz="3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3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s-CL" sz="360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3CF58954-29DF-4174-B2AA-F00A9B81F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7768" y="1888819"/>
                  <a:ext cx="250536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17F0D6-577F-4304-8A07-C3E35ED7DB88}"/>
              </a:ext>
            </a:extLst>
          </p:cNvPr>
          <p:cNvGrpSpPr/>
          <p:nvPr/>
        </p:nvGrpSpPr>
        <p:grpSpPr>
          <a:xfrm>
            <a:off x="7536160" y="5581853"/>
            <a:ext cx="3956339" cy="1117120"/>
            <a:chOff x="476570" y="2996952"/>
            <a:chExt cx="3956339" cy="1117120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759FCF0-BC43-49AB-8F0D-0020ADBC48A7}"/>
                </a:ext>
              </a:extLst>
            </p:cNvPr>
            <p:cNvSpPr txBox="1"/>
            <p:nvPr/>
          </p:nvSpPr>
          <p:spPr>
            <a:xfrm>
              <a:off x="476570" y="2996952"/>
              <a:ext cx="3956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Interferencia Constructiva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6058EEAE-BE8B-44A9-BAF6-7F7108F84642}"/>
                    </a:ext>
                  </a:extLst>
                </p:cNvPr>
                <p:cNvSpPr txBox="1"/>
                <p:nvPr/>
              </p:nvSpPr>
              <p:spPr>
                <a:xfrm>
                  <a:off x="1478382" y="3560074"/>
                  <a:ext cx="19527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CL" sz="3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CL" sz="360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6058EEAE-BE8B-44A9-BAF6-7F7108F84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382" y="3560074"/>
                  <a:ext cx="1952714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D0BE0FC3-EB2A-4774-8993-3F2AEDF9BA92}"/>
                  </a:ext>
                </a:extLst>
              </p:cNvPr>
              <p:cNvSpPr/>
              <p:nvPr/>
            </p:nvSpPr>
            <p:spPr>
              <a:xfrm>
                <a:off x="119336" y="4941168"/>
                <a:ext cx="3040576" cy="1623201"/>
              </a:xfrm>
              <a:prstGeom prst="rect">
                <a:avLst/>
              </a:prstGeom>
              <a:solidFill>
                <a:srgbClr val="FFFFFF">
                  <a:alpha val="92157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charset="0"/>
                        </a:rPr>
                        <m:t>𝐼</m:t>
                      </m:r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𝐼𝑜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8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8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s-C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D0BE0FC3-EB2A-4774-8993-3F2AEDF9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941168"/>
                <a:ext cx="3040576" cy="1623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39D4B37-B50F-485A-A3AD-5778BF077D76}"/>
                  </a:ext>
                </a:extLst>
              </p:cNvPr>
              <p:cNvSpPr/>
              <p:nvPr/>
            </p:nvSpPr>
            <p:spPr>
              <a:xfrm>
                <a:off x="8526302" y="3399755"/>
                <a:ext cx="19760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CL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39D4B37-B50F-485A-A3AD-5778BF077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302" y="3399755"/>
                <a:ext cx="197605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16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Volvamos a las ondas electromagnéticas</a:t>
            </a:r>
          </a:p>
        </p:txBody>
      </p:sp>
      <p:grpSp>
        <p:nvGrpSpPr>
          <p:cNvPr id="9" name="Agrupar 8"/>
          <p:cNvGrpSpPr/>
          <p:nvPr/>
        </p:nvGrpSpPr>
        <p:grpSpPr>
          <a:xfrm>
            <a:off x="5848359" y="1412776"/>
            <a:ext cx="5288201" cy="2722703"/>
            <a:chOff x="0" y="2539061"/>
            <a:chExt cx="4163750" cy="2131225"/>
          </a:xfrm>
        </p:grpSpPr>
        <p:grpSp>
          <p:nvGrpSpPr>
            <p:cNvPr id="10" name="Agrupar 9"/>
            <p:cNvGrpSpPr/>
            <p:nvPr/>
          </p:nvGrpSpPr>
          <p:grpSpPr>
            <a:xfrm>
              <a:off x="0" y="2539061"/>
              <a:ext cx="4163750" cy="2131225"/>
              <a:chOff x="0" y="2539061"/>
              <a:chExt cx="4163750" cy="2131225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904"/>
                <a:ext cx="3947592" cy="210538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11" t="14346" r="40845" b="2192"/>
              <a:stretch/>
            </p:blipFill>
            <p:spPr>
              <a:xfrm>
                <a:off x="291461" y="3403848"/>
                <a:ext cx="358328" cy="418918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0" t="-7281" r="77608" b="14346"/>
              <a:stretch/>
            </p:blipFill>
            <p:spPr>
              <a:xfrm>
                <a:off x="838200" y="2539061"/>
                <a:ext cx="357192" cy="466466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81" t="-2957"/>
              <a:stretch/>
            </p:blipFill>
            <p:spPr>
              <a:xfrm>
                <a:off x="3731434" y="3613307"/>
                <a:ext cx="432316" cy="516769"/>
              </a:xfrm>
              <a:prstGeom prst="rect">
                <a:avLst/>
              </a:prstGeom>
            </p:spPr>
          </p:pic>
        </p:grpSp>
        <p:cxnSp>
          <p:nvCxnSpPr>
            <p:cNvPr id="12" name="Conector recto de flecha 11"/>
            <p:cNvCxnSpPr/>
            <p:nvPr/>
          </p:nvCxnSpPr>
          <p:spPr>
            <a:xfrm>
              <a:off x="191344" y="3005527"/>
              <a:ext cx="3816424" cy="12155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275"/>
            <a:ext cx="4247981" cy="385179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0" t="25766"/>
          <a:stretch/>
        </p:blipFill>
        <p:spPr>
          <a:xfrm>
            <a:off x="4799856" y="3616653"/>
            <a:ext cx="4766227" cy="319672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A2B7D9C-FA4D-4C86-AE2B-3387038B0105}"/>
              </a:ext>
            </a:extLst>
          </p:cNvPr>
          <p:cNvGrpSpPr/>
          <p:nvPr/>
        </p:nvGrpSpPr>
        <p:grpSpPr>
          <a:xfrm>
            <a:off x="407964" y="1745574"/>
            <a:ext cx="4069384" cy="1215139"/>
            <a:chOff x="206380" y="5097785"/>
            <a:chExt cx="4069384" cy="1215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B5A0E2F-047D-41C1-8A1E-6F2E13B732E7}"/>
                    </a:ext>
                  </a:extLst>
                </p:cNvPr>
                <p:cNvSpPr txBox="1"/>
                <p:nvPr/>
              </p:nvSpPr>
              <p:spPr>
                <a:xfrm>
                  <a:off x="206380" y="5097785"/>
                  <a:ext cx="4069384" cy="594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3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s-CL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CL" sz="3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es-CL" sz="32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s-CL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CL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s-CL" sz="3200"/>
                </a:p>
              </p:txBody>
            </p:sp>
          </mc:Choice>
          <mc:Fallback xmlns="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B5A0E2F-047D-41C1-8A1E-6F2E13B73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80" y="5097785"/>
                  <a:ext cx="4069384" cy="594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B838F3F6-313A-4E6B-8BC1-9CF99D653590}"/>
                    </a:ext>
                  </a:extLst>
                </p:cNvPr>
                <p:cNvSpPr txBox="1"/>
                <p:nvPr/>
              </p:nvSpPr>
              <p:spPr>
                <a:xfrm>
                  <a:off x="206380" y="5718594"/>
                  <a:ext cx="3867469" cy="594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CL" sz="32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s-CL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CL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s-CL" sz="3200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B838F3F6-313A-4E6B-8BC1-9CF99D653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80" y="5718594"/>
                  <a:ext cx="3867469" cy="594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79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Principio de Huygens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7368" y="1340768"/>
            <a:ext cx="11506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/>
              <a:t>Todo punto de un frente de onda inicial puede considerarse como una fuente de ondas esféricas secundarias que se extienden en todas las direcciones con la misma velocidad, frecuencia y longitud de onda que el frente de onda del que proceden.</a:t>
            </a:r>
          </a:p>
        </p:txBody>
      </p:sp>
      <p:pic>
        <p:nvPicPr>
          <p:cNvPr id="1026" name="Picture 2" descr="Wavefronts">
            <a:extLst>
              <a:ext uri="{FF2B5EF4-FFF2-40B4-BE49-F238E27FC236}">
                <a16:creationId xmlns:a16="http://schemas.microsoft.com/office/drawing/2014/main" id="{18DCBB6A-5816-4120-B335-9D400184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55" y="2652979"/>
            <a:ext cx="5196185" cy="409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uygens principle in action - Reflection from parabola  1">
            <a:hlinkClick r:id="" action="ppaction://media"/>
            <a:extLst>
              <a:ext uri="{FF2B5EF4-FFF2-40B4-BE49-F238E27FC236}">
                <a16:creationId xmlns:a16="http://schemas.microsoft.com/office/drawing/2014/main" id="{3F7680F1-71B2-46F3-80EC-6939638F9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01" y="2652980"/>
            <a:ext cx="5457799" cy="40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402477" y="1334644"/>
            <a:ext cx="4680520" cy="3286715"/>
            <a:chOff x="407368" y="1196752"/>
            <a:chExt cx="4680520" cy="1457416"/>
          </a:xfrm>
        </p:grpSpPr>
        <p:sp>
          <p:nvSpPr>
            <p:cNvPr id="7" name="CuadroTexto 6"/>
            <p:cNvSpPr txBox="1"/>
            <p:nvPr/>
          </p:nvSpPr>
          <p:spPr>
            <a:xfrm>
              <a:off x="407368" y="1196752"/>
              <a:ext cx="4680520" cy="779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/>
                <a:t>Onda </a:t>
              </a:r>
              <a:r>
                <a:rPr lang="es-ES_tradnl" sz="2800" b="1" err="1"/>
                <a:t>Electromagn</a:t>
              </a:r>
              <a:r>
                <a:rPr lang="es-ES" sz="2800" b="1"/>
                <a:t>ética</a:t>
              </a:r>
            </a:p>
            <a:p>
              <a:pPr algn="ctr"/>
              <a:endParaRPr lang="es-ES" sz="2800" b="1"/>
            </a:p>
            <a:p>
              <a:pPr algn="ctr"/>
              <a:r>
                <a:rPr lang="es-ES" sz="2800"/>
                <a:t>Propiedades Ondulatorias</a:t>
              </a:r>
            </a:p>
          </p:txBody>
        </p:sp>
        <p:sp>
          <p:nvSpPr>
            <p:cNvPr id="3" name="Flecha abajo 2"/>
            <p:cNvSpPr/>
            <p:nvPr/>
          </p:nvSpPr>
          <p:spPr>
            <a:xfrm>
              <a:off x="2495600" y="1874679"/>
              <a:ext cx="504056" cy="20312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647807" y="2130948"/>
              <a:ext cx="21996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800" i="1" err="1"/>
                <a:t>Superposici</a:t>
              </a:r>
              <a:r>
                <a:rPr lang="es-ES" sz="2800" i="1" err="1"/>
                <a:t>ón</a:t>
              </a:r>
              <a:endParaRPr lang="es-ES" sz="2800" i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1714103" y="3864758"/>
                <a:ext cx="1871987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03" y="3864758"/>
                <a:ext cx="1871987" cy="10432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703EDE52-560F-4864-A11D-611B153CD2BB}"/>
              </a:ext>
            </a:extLst>
          </p:cNvPr>
          <p:cNvGrpSpPr/>
          <p:nvPr/>
        </p:nvGrpSpPr>
        <p:grpSpPr>
          <a:xfrm>
            <a:off x="334704" y="5661248"/>
            <a:ext cx="5178844" cy="798375"/>
            <a:chOff x="-12965" y="4670794"/>
            <a:chExt cx="5178844" cy="798375"/>
          </a:xfrm>
        </p:grpSpPr>
        <p:sp>
          <p:nvSpPr>
            <p:cNvPr id="16" name="CuadroTexto 15"/>
            <p:cNvSpPr txBox="1"/>
            <p:nvPr/>
          </p:nvSpPr>
          <p:spPr>
            <a:xfrm>
              <a:off x="-12965" y="4670794"/>
              <a:ext cx="4680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>
                  <a:solidFill>
                    <a:schemeClr val="accent5">
                      <a:lumMod val="50000"/>
                    </a:schemeClr>
                  </a:solidFill>
                </a:rPr>
                <a:t>Onda Plana </a:t>
              </a:r>
              <a:r>
                <a:rPr lang="es-ES_tradnl" sz="2000" err="1">
                  <a:solidFill>
                    <a:schemeClr val="accent5">
                      <a:lumMod val="50000"/>
                    </a:schemeClr>
                  </a:solidFill>
                </a:rPr>
                <a:t>Monocrom</a:t>
              </a:r>
              <a:r>
                <a:rPr lang="es-ES" sz="2000">
                  <a:solidFill>
                    <a:schemeClr val="accent5">
                      <a:lumMod val="50000"/>
                    </a:schemeClr>
                  </a:solidFill>
                </a:rPr>
                <a:t>ática</a:t>
              </a:r>
              <a:endParaRPr lang="es-ES_tradnl" sz="20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76CF41F1-C04A-40A4-B47A-3179F90DBC07}"/>
                    </a:ext>
                  </a:extLst>
                </p:cNvPr>
                <p:cNvSpPr txBox="1"/>
                <p:nvPr/>
              </p:nvSpPr>
              <p:spPr>
                <a:xfrm>
                  <a:off x="206380" y="5097785"/>
                  <a:ext cx="2666307" cy="371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20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CL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  <m:r>
                                      <a:rPr lang="es-CL" sz="20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CL" sz="2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</m:fName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s-CL" sz="200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76CF41F1-C04A-40A4-B47A-3179F90DB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80" y="5097785"/>
                  <a:ext cx="2666307" cy="371384"/>
                </a:xfrm>
                <a:prstGeom prst="rect">
                  <a:avLst/>
                </a:prstGeom>
                <a:blipFill>
                  <a:blip r:embed="rId3"/>
                  <a:stretch>
                    <a:fillRect l="-1831" t="-13115" b="-13115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C394E593-1DD0-451E-9E33-C246A03589B6}"/>
                    </a:ext>
                  </a:extLst>
                </p:cNvPr>
                <p:cNvSpPr txBox="1"/>
                <p:nvPr/>
              </p:nvSpPr>
              <p:spPr>
                <a:xfrm>
                  <a:off x="2749256" y="5093558"/>
                  <a:ext cx="2416623" cy="371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CL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s-CL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CL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s-CL" sz="2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L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s-CL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CL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s-CL" sz="2000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C394E593-1DD0-451E-9E33-C246A0358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256" y="5093558"/>
                  <a:ext cx="2416623" cy="371384"/>
                </a:xfrm>
                <a:prstGeom prst="rect">
                  <a:avLst/>
                </a:prstGeom>
                <a:blipFill>
                  <a:blip r:embed="rId4"/>
                  <a:stretch>
                    <a:fillRect l="-1768" t="-11475" b="-14754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Agrupar 27"/>
          <p:cNvGrpSpPr/>
          <p:nvPr/>
        </p:nvGrpSpPr>
        <p:grpSpPr>
          <a:xfrm>
            <a:off x="6044728" y="1437160"/>
            <a:ext cx="6284669" cy="4878676"/>
            <a:chOff x="6117097" y="2031231"/>
            <a:chExt cx="6284669" cy="4878676"/>
          </a:xfrm>
        </p:grpSpPr>
        <p:sp>
          <p:nvSpPr>
            <p:cNvPr id="22" name="Rectángulo 21"/>
            <p:cNvSpPr/>
            <p:nvPr/>
          </p:nvSpPr>
          <p:spPr>
            <a:xfrm>
              <a:off x="8303381" y="2031231"/>
              <a:ext cx="22541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800" b="1" i="1"/>
                <a:t>Superposición</a:t>
              </a:r>
              <a:endParaRPr lang="es-ES_tradnl" sz="2000" b="1"/>
            </a:p>
          </p:txBody>
        </p:sp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96" y="2492896"/>
              <a:ext cx="4035315" cy="30264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/>
                <p:cNvSpPr txBox="1"/>
                <p:nvPr/>
              </p:nvSpPr>
              <p:spPr>
                <a:xfrm>
                  <a:off x="6117097" y="5340247"/>
                  <a:ext cx="6284669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_tradnl" sz="2400" i="1" dirty="0"/>
                    <a:t>Suma de amplitudes en un punto “P” del espacio,</a:t>
                  </a:r>
                </a:p>
                <a:p>
                  <a:r>
                    <a:rPr lang="es-ES_tradnl" sz="2400" i="1" dirty="0"/>
                    <a:t> en función del tiempo, para distintos caminos</a:t>
                  </a:r>
                </a:p>
                <a:p>
                  <a:r>
                    <a:rPr lang="es-ES_tradnl" sz="2400" i="1" dirty="0"/>
                    <a:t>recorridos por las ondas(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CL" sz="2400" i="1"/>
                    <a:t>,</a:t>
                  </a:r>
                  <a:r>
                    <a:rPr lang="en-CL" sz="2400" i="1">
                      <a:solidFill>
                        <a:srgbClr val="92D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s-ES_tradnl" sz="2400" i="1" dirty="0"/>
                    <a:t>). Ambas ondas</a:t>
                  </a:r>
                </a:p>
                <a:p>
                  <a:r>
                    <a:rPr lang="es-ES_tradnl" sz="2400" i="1" dirty="0"/>
                    <a:t> con igual amplitud y frecuencia. </a:t>
                  </a:r>
                </a:p>
              </p:txBody>
            </p:sp>
          </mc:Choice>
          <mc:Fallback xmlns="">
            <p:sp>
              <p:nvSpPr>
                <p:cNvPr id="27" name="Cuadro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097" y="5340247"/>
                  <a:ext cx="6284669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1552" t="-3113" r="-679" b="-8171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873539DA-6C51-44B1-9A34-775CC6AB6E94}"/>
              </a:ext>
            </a:extLst>
          </p:cNvPr>
          <p:cNvSpPr txBox="1"/>
          <p:nvPr/>
        </p:nvSpPr>
        <p:spPr>
          <a:xfrm>
            <a:off x="1521548" y="4976635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>
                <a:solidFill>
                  <a:srgbClr val="FF0000"/>
                </a:solidFill>
              </a:rPr>
              <a:t>¡Suma Vectorial!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54028-BDCD-1A52-12DA-501980D8FB1A}"/>
              </a:ext>
            </a:extLst>
          </p:cNvPr>
          <p:cNvSpPr/>
          <p:nvPr/>
        </p:nvSpPr>
        <p:spPr>
          <a:xfrm>
            <a:off x="6240016" y="2924944"/>
            <a:ext cx="72008" cy="720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ED511-43C6-FAA7-711E-8DF02655BE2B}"/>
              </a:ext>
            </a:extLst>
          </p:cNvPr>
          <p:cNvSpPr/>
          <p:nvPr/>
        </p:nvSpPr>
        <p:spPr>
          <a:xfrm>
            <a:off x="5131592" y="4031385"/>
            <a:ext cx="72008" cy="720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2AE60-162C-506E-BDCE-65082E1ACF17}"/>
                  </a:ext>
                </a:extLst>
              </p:cNvPr>
              <p:cNvSpPr txBox="1"/>
              <p:nvPr/>
            </p:nvSpPr>
            <p:spPr>
              <a:xfrm>
                <a:off x="6044728" y="3736390"/>
                <a:ext cx="342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2AE60-162C-506E-BDCE-65082E1A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28" y="3736390"/>
                <a:ext cx="342816" cy="369332"/>
              </a:xfrm>
              <a:prstGeom prst="rect">
                <a:avLst/>
              </a:prstGeom>
              <a:blipFill>
                <a:blip r:embed="rId7"/>
                <a:stretch>
                  <a:fillRect l="-1786" t="-22951" r="-178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4E1B29-33F4-9C8B-51C7-3A2A57AC0618}"/>
                  </a:ext>
                </a:extLst>
              </p:cNvPr>
              <p:cNvSpPr txBox="1"/>
              <p:nvPr/>
            </p:nvSpPr>
            <p:spPr>
              <a:xfrm>
                <a:off x="5363991" y="3104628"/>
                <a:ext cx="342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4E1B29-33F4-9C8B-51C7-3A2A57AC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991" y="3104628"/>
                <a:ext cx="342816" cy="369332"/>
              </a:xfrm>
              <a:prstGeom prst="rect">
                <a:avLst/>
              </a:prstGeom>
              <a:blipFill>
                <a:blip r:embed="rId8"/>
                <a:stretch>
                  <a:fillRect l="-1786" t="-22951" r="-178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5A4830-7991-26F2-250E-785E3B1CF305}"/>
              </a:ext>
            </a:extLst>
          </p:cNvPr>
          <p:cNvCxnSpPr>
            <a:cxnSpLocks/>
          </p:cNvCxnSpPr>
          <p:nvPr/>
        </p:nvCxnSpPr>
        <p:spPr>
          <a:xfrm flipV="1">
            <a:off x="5509720" y="2996952"/>
            <a:ext cx="766629" cy="18482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DDD634-18B6-C649-7249-271A204F0E72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>
          <a:xfrm flipV="1">
            <a:off x="5193055" y="2986407"/>
            <a:ext cx="1057506" cy="1055523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BACEE51B-F9C1-B435-7E7E-6649B067CE17}"/>
              </a:ext>
            </a:extLst>
          </p:cNvPr>
          <p:cNvSpPr/>
          <p:nvPr/>
        </p:nvSpPr>
        <p:spPr>
          <a:xfrm rot="10003261">
            <a:off x="4838333" y="2316818"/>
            <a:ext cx="2362441" cy="20776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795F76-5077-CE83-3DC8-D2C133958FDA}"/>
                  </a:ext>
                </a:extLst>
              </p:cNvPr>
              <p:cNvSpPr txBox="1"/>
              <p:nvPr/>
            </p:nvSpPr>
            <p:spPr>
              <a:xfrm>
                <a:off x="5730995" y="4525371"/>
                <a:ext cx="342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795F76-5077-CE83-3DC8-D2C13395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95" y="4525371"/>
                <a:ext cx="342816" cy="369332"/>
              </a:xfrm>
              <a:prstGeom prst="rect">
                <a:avLst/>
              </a:prstGeom>
              <a:blipFill>
                <a:blip r:embed="rId9"/>
                <a:stretch>
                  <a:fillRect r="-178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BCA01295-8A11-6600-486C-319AE4571707}"/>
              </a:ext>
            </a:extLst>
          </p:cNvPr>
          <p:cNvSpPr/>
          <p:nvPr/>
        </p:nvSpPr>
        <p:spPr>
          <a:xfrm rot="12034854">
            <a:off x="5706319" y="4410837"/>
            <a:ext cx="77139" cy="50901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7C58C0-415B-4D1B-9F1A-B3CA38B0687C}"/>
                  </a:ext>
                </a:extLst>
              </p:cNvPr>
              <p:cNvSpPr txBox="1"/>
              <p:nvPr/>
            </p:nvSpPr>
            <p:spPr>
              <a:xfrm>
                <a:off x="4766380" y="4057898"/>
                <a:ext cx="36004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7C58C0-415B-4D1B-9F1A-B3CA38B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380" y="4057898"/>
                <a:ext cx="360040" cy="402931"/>
              </a:xfrm>
              <a:prstGeom prst="rect">
                <a:avLst/>
              </a:prstGeom>
              <a:blipFill>
                <a:blip r:embed="rId10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DFE69-EAF6-8406-8631-2D4222355D1E}"/>
                  </a:ext>
                </a:extLst>
              </p:cNvPr>
              <p:cNvSpPr txBox="1"/>
              <p:nvPr/>
            </p:nvSpPr>
            <p:spPr>
              <a:xfrm>
                <a:off x="5156055" y="5019211"/>
                <a:ext cx="36004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8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DFE69-EAF6-8406-8631-2D4222355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055" y="5019211"/>
                <a:ext cx="360040" cy="402931"/>
              </a:xfrm>
              <a:prstGeom prst="rect">
                <a:avLst/>
              </a:prstGeom>
              <a:blipFill>
                <a:blip r:embed="rId11"/>
                <a:stretch>
                  <a:fillRect r="-50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D980F6-58CD-3B35-FB1B-A183FB5218F5}"/>
              </a:ext>
            </a:extLst>
          </p:cNvPr>
          <p:cNvCxnSpPr>
            <a:cxnSpLocks/>
          </p:cNvCxnSpPr>
          <p:nvPr/>
        </p:nvCxnSpPr>
        <p:spPr>
          <a:xfrm flipV="1">
            <a:off x="5159896" y="3864758"/>
            <a:ext cx="213195" cy="2114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40FA08-8DE7-FA91-4FE8-1A627C9C5B84}"/>
              </a:ext>
            </a:extLst>
          </p:cNvPr>
          <p:cNvCxnSpPr>
            <a:cxnSpLocks/>
          </p:cNvCxnSpPr>
          <p:nvPr/>
        </p:nvCxnSpPr>
        <p:spPr>
          <a:xfrm flipV="1">
            <a:off x="5494857" y="4615558"/>
            <a:ext cx="114460" cy="2612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46F62A-D224-BF1E-84B9-A20F821ABBFE}"/>
                  </a:ext>
                </a:extLst>
              </p:cNvPr>
              <p:cNvSpPr txBox="1"/>
              <p:nvPr/>
            </p:nvSpPr>
            <p:spPr>
              <a:xfrm>
                <a:off x="4984647" y="3690708"/>
                <a:ext cx="342816" cy="33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1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L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46F62A-D224-BF1E-84B9-A20F821AB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647" y="3690708"/>
                <a:ext cx="342816" cy="3396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30D8D3-A143-1A98-BF49-368B06AD00C0}"/>
                  </a:ext>
                </a:extLst>
              </p:cNvPr>
              <p:cNvSpPr txBox="1"/>
              <p:nvPr/>
            </p:nvSpPr>
            <p:spPr>
              <a:xfrm>
                <a:off x="5232321" y="4506032"/>
                <a:ext cx="342816" cy="33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L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30D8D3-A143-1A98-BF49-368B06AD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21" y="4506032"/>
                <a:ext cx="342816" cy="3396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CBF618-E6B5-A492-AFA9-A21B2F6DAA18}"/>
                  </a:ext>
                </a:extLst>
              </p:cNvPr>
              <p:cNvSpPr txBox="1"/>
              <p:nvPr/>
            </p:nvSpPr>
            <p:spPr>
              <a:xfrm>
                <a:off x="6096000" y="2532485"/>
                <a:ext cx="342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L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CBF618-E6B5-A492-AFA9-A21B2F6DA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32485"/>
                <a:ext cx="34281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A7626A0-D9C3-E698-F129-8E4A2C36129C}"/>
              </a:ext>
            </a:extLst>
          </p:cNvPr>
          <p:cNvSpPr/>
          <p:nvPr/>
        </p:nvSpPr>
        <p:spPr>
          <a:xfrm>
            <a:off x="5095235" y="4030353"/>
            <a:ext cx="114460" cy="1076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8F7AA4-CAC9-5EE7-8300-EBC50CF12EBF}"/>
              </a:ext>
            </a:extLst>
          </p:cNvPr>
          <p:cNvSpPr/>
          <p:nvPr/>
        </p:nvSpPr>
        <p:spPr>
          <a:xfrm>
            <a:off x="5438408" y="4840327"/>
            <a:ext cx="114460" cy="10767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3616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56792"/>
            <a:ext cx="4065566" cy="508518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44162" y="1556792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/>
              <a:t>Luz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843327" y="2410415"/>
            <a:ext cx="3583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/>
              <a:t>Onda </a:t>
            </a:r>
            <a:r>
              <a:rPr lang="es-ES_tradnl" sz="2800" err="1"/>
              <a:t>Electromagn</a:t>
            </a:r>
            <a:r>
              <a:rPr lang="es-ES" sz="2800"/>
              <a:t>ética</a:t>
            </a:r>
            <a:endParaRPr lang="es-ES_tradnl" sz="280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635228" y="3048389"/>
            <a:ext cx="0" cy="8126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655840" y="3975802"/>
            <a:ext cx="3958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/>
              <a:t>Propiedades Ondulatorias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655840" y="4869160"/>
            <a:ext cx="7344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/>
              <a:t>Coherencia:</a:t>
            </a:r>
            <a:endParaRPr lang="es-ES_tradnl" sz="2800" b="1"/>
          </a:p>
          <a:p>
            <a:pPr algn="just"/>
            <a:endParaRPr lang="es-ES_tradnl" sz="2800"/>
          </a:p>
          <a:p>
            <a:pPr algn="just"/>
            <a:r>
              <a:rPr lang="es-ES_tradnl" sz="2800"/>
              <a:t>Fuentes </a:t>
            </a:r>
            <a:r>
              <a:rPr lang="es-ES_tradnl" sz="2800" err="1"/>
              <a:t>monocromáticas</a:t>
            </a:r>
            <a:r>
              <a:rPr lang="es-ES_tradnl" sz="2800"/>
              <a:t> de la misma frecuencia y con una </a:t>
            </a:r>
            <a:r>
              <a:rPr lang="es-ES_tradnl" sz="2800" err="1"/>
              <a:t>relación</a:t>
            </a:r>
            <a:r>
              <a:rPr lang="es-ES_tradnl" sz="2800"/>
              <a:t> de fase constante definida.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104B806-D615-4779-B499-CF39DAAB8167}"/>
              </a:ext>
            </a:extLst>
          </p:cNvPr>
          <p:cNvGrpSpPr/>
          <p:nvPr/>
        </p:nvGrpSpPr>
        <p:grpSpPr>
          <a:xfrm>
            <a:off x="9325071" y="3277918"/>
            <a:ext cx="2574327" cy="1944216"/>
            <a:chOff x="9325071" y="3277918"/>
            <a:chExt cx="2574327" cy="1944216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7BF6748-DCC6-4FC3-B4BD-E5E3A4D3FF52}"/>
                </a:ext>
              </a:extLst>
            </p:cNvPr>
            <p:cNvSpPr txBox="1"/>
            <p:nvPr/>
          </p:nvSpPr>
          <p:spPr>
            <a:xfrm>
              <a:off x="9601974" y="3465196"/>
              <a:ext cx="2297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2400"/>
                <a:t>Ondas viajeras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2400"/>
                <a:t>Reflexión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2400"/>
                <a:t>Refracción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2400"/>
                <a:t>Superposición</a:t>
              </a:r>
            </a:p>
          </p:txBody>
        </p:sp>
        <p:sp>
          <p:nvSpPr>
            <p:cNvPr id="8" name="Abrir llave 7">
              <a:extLst>
                <a:ext uri="{FF2B5EF4-FFF2-40B4-BE49-F238E27FC236}">
                  <a16:creationId xmlns:a16="http://schemas.microsoft.com/office/drawing/2014/main" id="{50EC8E1D-0257-4184-9762-EFECA128501E}"/>
                </a:ext>
              </a:extLst>
            </p:cNvPr>
            <p:cNvSpPr/>
            <p:nvPr/>
          </p:nvSpPr>
          <p:spPr>
            <a:xfrm>
              <a:off x="9325071" y="3277918"/>
              <a:ext cx="351290" cy="1944216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19712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</a:t>
            </a:r>
            <a:endParaRPr lang="es-ES_tradnl"/>
          </a:p>
        </p:txBody>
      </p:sp>
      <p:sp>
        <p:nvSpPr>
          <p:cNvPr id="5" name="Rectángulo 4"/>
          <p:cNvSpPr/>
          <p:nvPr/>
        </p:nvSpPr>
        <p:spPr>
          <a:xfrm>
            <a:off x="644104" y="416738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_tradnl" sz="2800"/>
              <a:t>Supongamos que colocamos dos fuentes que generan una OEM de igual  amplitud, igual longitud de onda y la misma </a:t>
            </a:r>
            <a:r>
              <a:rPr lang="es-ES_tradnl" sz="2800" err="1"/>
              <a:t>polarización</a:t>
            </a:r>
            <a:r>
              <a:rPr lang="es-ES_tradnl" sz="2800"/>
              <a:t>.  Las fuentes se ubican en el eje “y”, equidistantes del respecto al origen.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23392" y="1268760"/>
            <a:ext cx="109452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800" b="1"/>
              <a:t>Principio de </a:t>
            </a:r>
            <a:r>
              <a:rPr lang="es-ES_tradnl" sz="2800" b="1" err="1"/>
              <a:t>Superposici</a:t>
            </a:r>
            <a:r>
              <a:rPr lang="es-ES" sz="2800" b="1" err="1"/>
              <a:t>ón</a:t>
            </a:r>
            <a:r>
              <a:rPr lang="es-ES" sz="2800" b="1"/>
              <a:t>:</a:t>
            </a:r>
          </a:p>
          <a:p>
            <a:pPr algn="just"/>
            <a:endParaRPr lang="es-ES" sz="2800"/>
          </a:p>
          <a:p>
            <a:pPr algn="just"/>
            <a:r>
              <a:rPr lang="es-ES_tradnl" sz="2800"/>
              <a:t>Cuando dos o </a:t>
            </a:r>
            <a:r>
              <a:rPr lang="es-ES_tradnl" sz="2800" err="1"/>
              <a:t>más</a:t>
            </a:r>
            <a:r>
              <a:rPr lang="es-ES_tradnl" sz="2800"/>
              <a:t> ondas se </a:t>
            </a:r>
            <a:r>
              <a:rPr lang="es-ES_tradnl" sz="2800" b="1"/>
              <a:t>traslapan</a:t>
            </a:r>
            <a:r>
              <a:rPr lang="es-ES_tradnl" sz="2800"/>
              <a:t>, la amplitud resultante (campo eléctrico o desplazamiento)  en cualquier punto del espacio y en cualquier instante se encuentra sumando las amplitudes individuales de cada onda en el punto de observación en función del tiempo.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6" t="25737" r="29589" b="16573"/>
          <a:stretch/>
        </p:blipFill>
        <p:spPr>
          <a:xfrm>
            <a:off x="8400256" y="3762511"/>
            <a:ext cx="2448272" cy="28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 2D</a:t>
            </a:r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96752"/>
            <a:ext cx="6120680" cy="53949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556792"/>
            <a:ext cx="4690174" cy="381076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279276" y="5805353"/>
            <a:ext cx="405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/>
              <a:t>Interferencia Constructiva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464152" y="5229200"/>
            <a:ext cx="43204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Interferencia 2D</a:t>
            </a:r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96752"/>
            <a:ext cx="6120680" cy="53949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323033"/>
            <a:ext cx="4877697" cy="41547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279276" y="5805353"/>
            <a:ext cx="402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/>
              <a:t>Interferencia Destructiva</a:t>
            </a:r>
          </a:p>
        </p:txBody>
      </p:sp>
    </p:spTree>
    <p:extLst>
      <p:ext uri="{BB962C8B-B14F-4D97-AF65-F5344CB8AC3E}">
        <p14:creationId xmlns:p14="http://schemas.microsoft.com/office/powerpoint/2010/main" val="3960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956</Words>
  <Application>Microsoft Macintosh PowerPoint</Application>
  <PresentationFormat>Widescreen</PresentationFormat>
  <Paragraphs>174</Paragraphs>
  <Slides>22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</vt:lpstr>
      <vt:lpstr>Tema de Office</vt:lpstr>
      <vt:lpstr>FIS140: Física General IV</vt:lpstr>
      <vt:lpstr>Principio de Huygens y  fenómenos de interferencia</vt:lpstr>
      <vt:lpstr>Volvamos a las ondas electromagnéticas</vt:lpstr>
      <vt:lpstr>Principio de Huygens</vt:lpstr>
      <vt:lpstr>Interferencia</vt:lpstr>
      <vt:lpstr>Interferencia</vt:lpstr>
      <vt:lpstr>Interferencia</vt:lpstr>
      <vt:lpstr>Interferencia 2D</vt:lpstr>
      <vt:lpstr>Interferencia 2D</vt:lpstr>
      <vt:lpstr>Interferencia en ondas mecánicas</vt:lpstr>
      <vt:lpstr>Intensidad interferencia de dos fuentes</vt:lpstr>
      <vt:lpstr>Intensidad interferencia de dos fuentes</vt:lpstr>
      <vt:lpstr>Intensidad interferencia de dos fuentes</vt:lpstr>
      <vt:lpstr>Intensidad interferencia de dos fuentes</vt:lpstr>
      <vt:lpstr>Intensidad interferencia de dos fuentes</vt:lpstr>
      <vt:lpstr>Intensidad interferencia de N fuentes</vt:lpstr>
      <vt:lpstr>Intensidad interferencia de N fuentes</vt:lpstr>
      <vt:lpstr>Intensidad interferencia de N fuentes</vt:lpstr>
      <vt:lpstr>Intensidad interferencia de N fuentes</vt:lpstr>
      <vt:lpstr>Intensidad interferencia de N fuentes</vt:lpstr>
      <vt:lpstr>Intensidad interferencia de N fuentes ( igual d)</vt:lpstr>
      <vt:lpstr>Intensidad interferencia de 10 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Ecuaciones de Maxwell</dc:title>
  <dc:creator>cesarprofis@gmail.com</dc:creator>
  <cp:lastModifiedBy>Patricio Haberle</cp:lastModifiedBy>
  <cp:revision>2</cp:revision>
  <dcterms:created xsi:type="dcterms:W3CDTF">2016-03-09T18:34:29Z</dcterms:created>
  <dcterms:modified xsi:type="dcterms:W3CDTF">2025-08-20T03:56:47Z</dcterms:modified>
</cp:coreProperties>
</file>